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18288000" cy="10287000"/>
  <p:notesSz cx="6858000" cy="9144000"/>
  <p:embeddedFontLst>
    <p:embeddedFont>
      <p:font typeface="Raleway Heavy" charset="1" panose="00000000000000000000"/>
      <p:regular r:id="rId20"/>
    </p:embeddedFont>
    <p:embeddedFont>
      <p:font typeface="Raleway Bold" charset="1" panose="00000000000000000000"/>
      <p:regular r:id="rId21"/>
    </p:embeddedFont>
    <p:embeddedFont>
      <p:font typeface="Raleway" charset="1" panose="00000000000000000000"/>
      <p:regular r:id="rId22"/>
    </p:embeddedFont>
    <p:embeddedFont>
      <p:font typeface="Montserrat" charset="1" panose="0000050000000000000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24.png" Type="http://schemas.openxmlformats.org/officeDocument/2006/relationships/image"/><Relationship Id="rId6" Target="../media/image1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8.png" Type="http://schemas.openxmlformats.org/officeDocument/2006/relationships/image"/><Relationship Id="rId6" Target="../media/image14.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25.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26.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27.png" Type="http://schemas.openxmlformats.org/officeDocument/2006/relationships/image"/><Relationship Id="rId6" Target="../media/image2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6.png" Type="http://schemas.openxmlformats.org/officeDocument/2006/relationships/image"/><Relationship Id="rId6" Target="../media/image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2.png" Type="http://schemas.openxmlformats.org/officeDocument/2006/relationships/image"/><Relationship Id="rId11" Target="../media/image23.png" Type="http://schemas.openxmlformats.org/officeDocument/2006/relationships/image"/><Relationship Id="rId2" Target="../media/image1.png" Type="http://schemas.openxmlformats.org/officeDocument/2006/relationships/imag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9.png" Type="http://schemas.openxmlformats.org/officeDocument/2006/relationships/image"/><Relationship Id="rId8" Target="../media/image20.png" Type="http://schemas.openxmlformats.org/officeDocument/2006/relationships/image"/><Relationship Id="rId9" Target="../media/image2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true" flipV="false" rot="2283244">
            <a:off x="-4759168" y="4375423"/>
            <a:ext cx="10358005" cy="10410055"/>
          </a:xfrm>
          <a:custGeom>
            <a:avLst/>
            <a:gdLst/>
            <a:ahLst/>
            <a:cxnLst/>
            <a:rect r="r" b="b" t="t" l="l"/>
            <a:pathLst>
              <a:path h="10410055" w="10358005">
                <a:moveTo>
                  <a:pt x="10358005" y="0"/>
                </a:moveTo>
                <a:lnTo>
                  <a:pt x="0" y="0"/>
                </a:lnTo>
                <a:lnTo>
                  <a:pt x="0" y="10410055"/>
                </a:lnTo>
                <a:lnTo>
                  <a:pt x="10358005" y="10410055"/>
                </a:lnTo>
                <a:lnTo>
                  <a:pt x="10358005" y="0"/>
                </a:lnTo>
                <a:close/>
              </a:path>
            </a:pathLst>
          </a:custGeom>
          <a:blipFill>
            <a:blip r:embed="rId2"/>
            <a:stretch>
              <a:fillRect l="0" t="0" r="0" b="0"/>
            </a:stretch>
          </a:blipFill>
        </p:spPr>
      </p:sp>
      <p:sp>
        <p:nvSpPr>
          <p:cNvPr name="Freeform 3" id="3"/>
          <p:cNvSpPr/>
          <p:nvPr/>
        </p:nvSpPr>
        <p:spPr>
          <a:xfrm flipH="false" flipV="false" rot="0">
            <a:off x="6330741" y="-10904054"/>
            <a:ext cx="17956749" cy="18046984"/>
          </a:xfrm>
          <a:custGeom>
            <a:avLst/>
            <a:gdLst/>
            <a:ahLst/>
            <a:cxnLst/>
            <a:rect r="r" b="b" t="t" l="l"/>
            <a:pathLst>
              <a:path h="18046984" w="17956749">
                <a:moveTo>
                  <a:pt x="0" y="0"/>
                </a:moveTo>
                <a:lnTo>
                  <a:pt x="17956749" y="0"/>
                </a:lnTo>
                <a:lnTo>
                  <a:pt x="17956749" y="18046984"/>
                </a:lnTo>
                <a:lnTo>
                  <a:pt x="0" y="18046984"/>
                </a:lnTo>
                <a:lnTo>
                  <a:pt x="0" y="0"/>
                </a:lnTo>
                <a:close/>
              </a:path>
            </a:pathLst>
          </a:custGeom>
          <a:blipFill>
            <a:blip r:embed="rId2"/>
            <a:stretch>
              <a:fillRect l="0" t="0" r="0" b="0"/>
            </a:stretch>
          </a:blipFill>
        </p:spPr>
      </p:sp>
      <p:sp>
        <p:nvSpPr>
          <p:cNvPr name="Freeform 4" id="4"/>
          <p:cNvSpPr/>
          <p:nvPr/>
        </p:nvSpPr>
        <p:spPr>
          <a:xfrm flipH="false" flipV="false" rot="0">
            <a:off x="7460585" y="5891263"/>
            <a:ext cx="912505" cy="912505"/>
          </a:xfrm>
          <a:custGeom>
            <a:avLst/>
            <a:gdLst/>
            <a:ahLst/>
            <a:cxnLst/>
            <a:rect r="r" b="b" t="t" l="l"/>
            <a:pathLst>
              <a:path h="912505" w="912505">
                <a:moveTo>
                  <a:pt x="0" y="0"/>
                </a:moveTo>
                <a:lnTo>
                  <a:pt x="912505" y="0"/>
                </a:lnTo>
                <a:lnTo>
                  <a:pt x="912505" y="912505"/>
                </a:lnTo>
                <a:lnTo>
                  <a:pt x="0" y="91250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15361577" y="986553"/>
            <a:ext cx="667852" cy="667852"/>
            <a:chOff x="0" y="0"/>
            <a:chExt cx="812800" cy="812800"/>
          </a:xfrm>
        </p:grpSpPr>
        <p:sp>
          <p:nvSpPr>
            <p:cNvPr name="Freeform 6" id="6"/>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7" id="7"/>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8" id="8"/>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9" id="9"/>
          <p:cNvGrpSpPr/>
          <p:nvPr/>
        </p:nvGrpSpPr>
        <p:grpSpPr>
          <a:xfrm rot="0">
            <a:off x="-2455026" y="-917369"/>
            <a:ext cx="4220884" cy="4220884"/>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a:gradFill>
                <a:gsLst>
                  <a:gs pos="0">
                    <a:srgbClr val="F7E0E1">
                      <a:alpha val="0"/>
                    </a:srgbClr>
                  </a:gs>
                  <a:gs pos="100000">
                    <a:srgbClr val="C6269E">
                      <a:alpha val="100000"/>
                    </a:srgbClr>
                  </a:gs>
                </a:gsLst>
                <a:lin ang="0"/>
              </a:gradFill>
              <a:prstDash val="solid"/>
              <a:miter/>
            </a:ln>
          </p:spPr>
        </p:sp>
        <p:sp>
          <p:nvSpPr>
            <p:cNvPr name="TextBox 11" id="11"/>
            <p:cNvSpPr txBox="true"/>
            <p:nvPr/>
          </p:nvSpPr>
          <p:spPr>
            <a:xfrm>
              <a:off x="76200" y="104775"/>
              <a:ext cx="660400" cy="631825"/>
            </a:xfrm>
            <a:prstGeom prst="rect">
              <a:avLst/>
            </a:prstGeom>
          </p:spPr>
          <p:txBody>
            <a:bodyPr anchor="ctr" rtlCol="false" tIns="50800" lIns="50800" bIns="50800" rIns="50800"/>
            <a:lstStyle/>
            <a:p>
              <a:pPr algn="ctr">
                <a:lnSpc>
                  <a:spcPts val="2557"/>
                </a:lnSpc>
              </a:pPr>
            </a:p>
          </p:txBody>
        </p:sp>
      </p:grpSp>
      <p:sp>
        <p:nvSpPr>
          <p:cNvPr name="TextBox 12" id="12"/>
          <p:cNvSpPr txBox="true"/>
          <p:nvPr/>
        </p:nvSpPr>
        <p:spPr>
          <a:xfrm rot="0">
            <a:off x="2051607" y="3064684"/>
            <a:ext cx="11730461" cy="2423203"/>
          </a:xfrm>
          <a:prstGeom prst="rect">
            <a:avLst/>
          </a:prstGeom>
        </p:spPr>
        <p:txBody>
          <a:bodyPr anchor="t" rtlCol="false" tIns="0" lIns="0" bIns="0" rIns="0">
            <a:spAutoFit/>
          </a:bodyPr>
          <a:lstStyle/>
          <a:p>
            <a:pPr algn="l">
              <a:lnSpc>
                <a:spcPts val="18390"/>
              </a:lnSpc>
              <a:spcBef>
                <a:spcPct val="0"/>
              </a:spcBef>
            </a:pPr>
            <a:r>
              <a:rPr lang="en-US" b="true" sz="17682">
                <a:solidFill>
                  <a:srgbClr val="FFFFFF"/>
                </a:solidFill>
                <a:latin typeface="Raleway Heavy"/>
                <a:ea typeface="Raleway Heavy"/>
                <a:cs typeface="Raleway Heavy"/>
                <a:sym typeface="Raleway Heavy"/>
              </a:rPr>
              <a:t>Bubble</a:t>
            </a:r>
          </a:p>
        </p:txBody>
      </p:sp>
      <p:sp>
        <p:nvSpPr>
          <p:cNvPr name="TextBox 13" id="13"/>
          <p:cNvSpPr txBox="true"/>
          <p:nvPr/>
        </p:nvSpPr>
        <p:spPr>
          <a:xfrm rot="0">
            <a:off x="2051607" y="5065814"/>
            <a:ext cx="5156017" cy="2423203"/>
          </a:xfrm>
          <a:prstGeom prst="rect">
            <a:avLst/>
          </a:prstGeom>
        </p:spPr>
        <p:txBody>
          <a:bodyPr anchor="t" rtlCol="false" tIns="0" lIns="0" bIns="0" rIns="0">
            <a:spAutoFit/>
          </a:bodyPr>
          <a:lstStyle/>
          <a:p>
            <a:pPr algn="l">
              <a:lnSpc>
                <a:spcPts val="18390"/>
              </a:lnSpc>
              <a:spcBef>
                <a:spcPct val="0"/>
              </a:spcBef>
            </a:pPr>
            <a:r>
              <a:rPr lang="en-US" b="true" sz="17682">
                <a:solidFill>
                  <a:srgbClr val="C6269E"/>
                </a:solidFill>
                <a:latin typeface="Raleway Bold"/>
                <a:ea typeface="Raleway Bold"/>
                <a:cs typeface="Raleway Bold"/>
                <a:sym typeface="Raleway Bold"/>
              </a:rPr>
              <a:t>Tea</a:t>
            </a:r>
          </a:p>
        </p:txBody>
      </p:sp>
      <p:sp>
        <p:nvSpPr>
          <p:cNvPr name="TextBox 14" id="14"/>
          <p:cNvSpPr txBox="true"/>
          <p:nvPr/>
        </p:nvSpPr>
        <p:spPr>
          <a:xfrm rot="0">
            <a:off x="2212262" y="8660591"/>
            <a:ext cx="3631063" cy="345235"/>
          </a:xfrm>
          <a:prstGeom prst="rect">
            <a:avLst/>
          </a:prstGeom>
        </p:spPr>
        <p:txBody>
          <a:bodyPr anchor="t" rtlCol="false" tIns="0" lIns="0" bIns="0" rIns="0">
            <a:spAutoFit/>
          </a:bodyPr>
          <a:lstStyle/>
          <a:p>
            <a:pPr algn="l">
              <a:lnSpc>
                <a:spcPts val="2557"/>
              </a:lnSpc>
              <a:spcBef>
                <a:spcPct val="0"/>
              </a:spcBef>
            </a:pPr>
            <a:r>
              <a:rPr lang="en-US" sz="2458">
                <a:solidFill>
                  <a:srgbClr val="FFFFFF"/>
                </a:solidFill>
                <a:latin typeface="Raleway"/>
                <a:ea typeface="Raleway"/>
                <a:cs typeface="Raleway"/>
                <a:sym typeface="Raleway"/>
              </a:rPr>
              <a:t>Presented by</a:t>
            </a:r>
          </a:p>
        </p:txBody>
      </p:sp>
      <p:sp>
        <p:nvSpPr>
          <p:cNvPr name="TextBox 15" id="15"/>
          <p:cNvSpPr txBox="true"/>
          <p:nvPr/>
        </p:nvSpPr>
        <p:spPr>
          <a:xfrm rot="0">
            <a:off x="2212262" y="9034401"/>
            <a:ext cx="3631063" cy="422070"/>
          </a:xfrm>
          <a:prstGeom prst="rect">
            <a:avLst/>
          </a:prstGeom>
        </p:spPr>
        <p:txBody>
          <a:bodyPr anchor="t" rtlCol="false" tIns="0" lIns="0" bIns="0" rIns="0">
            <a:spAutoFit/>
          </a:bodyPr>
          <a:lstStyle/>
          <a:p>
            <a:pPr algn="l">
              <a:lnSpc>
                <a:spcPts val="3076"/>
              </a:lnSpc>
              <a:spcBef>
                <a:spcPct val="0"/>
              </a:spcBef>
            </a:pPr>
            <a:r>
              <a:rPr lang="en-US" b="true" sz="2958">
                <a:solidFill>
                  <a:srgbClr val="FFFFFF"/>
                </a:solidFill>
                <a:latin typeface="Raleway Bold"/>
                <a:ea typeface="Raleway Bold"/>
                <a:cs typeface="Raleway Bold"/>
                <a:sym typeface="Raleway Bold"/>
              </a:rPr>
              <a:t>GameOnDudes</a:t>
            </a:r>
          </a:p>
        </p:txBody>
      </p:sp>
      <p:sp>
        <p:nvSpPr>
          <p:cNvPr name="TextBox 16" id="16"/>
          <p:cNvSpPr txBox="true"/>
          <p:nvPr/>
        </p:nvSpPr>
        <p:spPr>
          <a:xfrm rot="0">
            <a:off x="2212262" y="1156371"/>
            <a:ext cx="2741013" cy="356792"/>
          </a:xfrm>
          <a:prstGeom prst="rect">
            <a:avLst/>
          </a:prstGeom>
        </p:spPr>
        <p:txBody>
          <a:bodyPr anchor="t" rtlCol="false" tIns="0" lIns="0" bIns="0" rIns="0">
            <a:spAutoFit/>
          </a:bodyPr>
          <a:lstStyle/>
          <a:p>
            <a:pPr algn="l">
              <a:lnSpc>
                <a:spcPts val="2661"/>
              </a:lnSpc>
              <a:spcBef>
                <a:spcPct val="0"/>
              </a:spcBef>
            </a:pPr>
            <a:r>
              <a:rPr lang="en-US" sz="2558">
                <a:solidFill>
                  <a:srgbClr val="FFFFFF"/>
                </a:solidFill>
                <a:latin typeface="Raleway"/>
                <a:ea typeface="Raleway"/>
                <a:cs typeface="Raleway"/>
                <a:sym typeface="Raleway"/>
              </a:rPr>
              <a:t>Global Game Jam</a:t>
            </a:r>
          </a:p>
        </p:txBody>
      </p:sp>
      <p:sp>
        <p:nvSpPr>
          <p:cNvPr name="TextBox 17" id="17"/>
          <p:cNvSpPr txBox="true"/>
          <p:nvPr/>
        </p:nvSpPr>
        <p:spPr>
          <a:xfrm rot="0">
            <a:off x="16315179" y="1221648"/>
            <a:ext cx="944121" cy="291514"/>
          </a:xfrm>
          <a:prstGeom prst="rect">
            <a:avLst/>
          </a:prstGeom>
        </p:spPr>
        <p:txBody>
          <a:bodyPr anchor="t" rtlCol="false" tIns="0" lIns="0" bIns="0" rIns="0">
            <a:spAutoFit/>
          </a:bodyPr>
          <a:lstStyle/>
          <a:p>
            <a:pPr algn="l">
              <a:lnSpc>
                <a:spcPts val="2245"/>
              </a:lnSpc>
              <a:spcBef>
                <a:spcPct val="0"/>
              </a:spcBef>
            </a:pPr>
            <a:r>
              <a:rPr lang="en-US" sz="2158">
                <a:solidFill>
                  <a:srgbClr val="FFFFFF"/>
                </a:solidFill>
                <a:latin typeface="Montserrat"/>
                <a:ea typeface="Montserrat"/>
                <a:cs typeface="Montserrat"/>
                <a:sym typeface="Montserrat"/>
              </a:rPr>
              <a:t>2025</a:t>
            </a:r>
          </a:p>
        </p:txBody>
      </p:sp>
      <p:sp>
        <p:nvSpPr>
          <p:cNvPr name="TextBox 18" id="18"/>
          <p:cNvSpPr txBox="true"/>
          <p:nvPr/>
        </p:nvSpPr>
        <p:spPr>
          <a:xfrm rot="0">
            <a:off x="15309115" y="9072819"/>
            <a:ext cx="1716617" cy="345235"/>
          </a:xfrm>
          <a:prstGeom prst="rect">
            <a:avLst/>
          </a:prstGeom>
        </p:spPr>
        <p:txBody>
          <a:bodyPr anchor="t" rtlCol="false" tIns="0" lIns="0" bIns="0" rIns="0">
            <a:spAutoFit/>
          </a:bodyPr>
          <a:lstStyle/>
          <a:p>
            <a:pPr algn="l">
              <a:lnSpc>
                <a:spcPts val="2557"/>
              </a:lnSpc>
              <a:spcBef>
                <a:spcPct val="0"/>
              </a:spcBef>
            </a:pPr>
            <a:r>
              <a:rPr lang="en-US" sz="2458">
                <a:solidFill>
                  <a:srgbClr val="FFFFFF"/>
                </a:solidFill>
                <a:latin typeface="Raleway"/>
                <a:ea typeface="Raleway"/>
                <a:cs typeface="Raleway"/>
                <a:sym typeface="Raleway"/>
              </a:rPr>
              <a:t>Next Slide</a:t>
            </a:r>
          </a:p>
        </p:txBody>
      </p:sp>
      <p:grpSp>
        <p:nvGrpSpPr>
          <p:cNvPr name="Group 19" id="19"/>
          <p:cNvGrpSpPr/>
          <p:nvPr/>
        </p:nvGrpSpPr>
        <p:grpSpPr>
          <a:xfrm rot="0">
            <a:off x="13882414" y="6088611"/>
            <a:ext cx="5809652" cy="5809652"/>
            <a:chOff x="0" y="0"/>
            <a:chExt cx="812800" cy="812800"/>
          </a:xfrm>
        </p:grpSpPr>
        <p:sp>
          <p:nvSpPr>
            <p:cNvPr name="Freeform 20" id="2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a:gradFill>
                <a:gsLst>
                  <a:gs pos="0">
                    <a:srgbClr val="F7E0E1">
                      <a:alpha val="0"/>
                    </a:srgbClr>
                  </a:gs>
                  <a:gs pos="100000">
                    <a:srgbClr val="C6269E">
                      <a:alpha val="100000"/>
                    </a:srgbClr>
                  </a:gs>
                </a:gsLst>
                <a:lin ang="0"/>
              </a:gradFill>
              <a:prstDash val="solid"/>
              <a:miter/>
            </a:ln>
          </p:spPr>
        </p:sp>
        <p:sp>
          <p:nvSpPr>
            <p:cNvPr name="TextBox 21" id="21"/>
            <p:cNvSpPr txBox="true"/>
            <p:nvPr/>
          </p:nvSpPr>
          <p:spPr>
            <a:xfrm>
              <a:off x="76200" y="104775"/>
              <a:ext cx="660400" cy="631825"/>
            </a:xfrm>
            <a:prstGeom prst="rect">
              <a:avLst/>
            </a:prstGeom>
          </p:spPr>
          <p:txBody>
            <a:bodyPr anchor="ctr" rtlCol="false" tIns="50800" lIns="50800" bIns="50800" rIns="50800"/>
            <a:lstStyle/>
            <a:p>
              <a:pPr algn="ctr">
                <a:lnSpc>
                  <a:spcPts val="2557"/>
                </a:lnSpc>
              </a:pP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330741" y="-10523054"/>
            <a:ext cx="17956749" cy="18046984"/>
          </a:xfrm>
          <a:custGeom>
            <a:avLst/>
            <a:gdLst/>
            <a:ahLst/>
            <a:cxnLst/>
            <a:rect r="r" b="b" t="t" l="l"/>
            <a:pathLst>
              <a:path h="18046984" w="17956749">
                <a:moveTo>
                  <a:pt x="0" y="0"/>
                </a:moveTo>
                <a:lnTo>
                  <a:pt x="17956749" y="0"/>
                </a:lnTo>
                <a:lnTo>
                  <a:pt x="17956749"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664904" y="986553"/>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TextBox 7" id="7"/>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Game‘s</a:t>
            </a:r>
          </a:p>
        </p:txBody>
      </p:sp>
      <p:sp>
        <p:nvSpPr>
          <p:cNvPr name="Freeform 8" id="8"/>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9" id="9"/>
          <p:cNvSpPr txBox="true"/>
          <p:nvPr/>
        </p:nvSpPr>
        <p:spPr>
          <a:xfrm rot="0">
            <a:off x="4604362" y="856633"/>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Theme.</a:t>
            </a:r>
          </a:p>
        </p:txBody>
      </p:sp>
      <p:sp>
        <p:nvSpPr>
          <p:cNvPr name="TextBox 10" id="10"/>
          <p:cNvSpPr txBox="true"/>
          <p:nvPr/>
        </p:nvSpPr>
        <p:spPr>
          <a:xfrm rot="0">
            <a:off x="1436171" y="3993447"/>
            <a:ext cx="14259332" cy="2328682"/>
          </a:xfrm>
          <a:prstGeom prst="rect">
            <a:avLst/>
          </a:prstGeom>
        </p:spPr>
        <p:txBody>
          <a:bodyPr anchor="t" rtlCol="false" tIns="0" lIns="0" bIns="0" rIns="0">
            <a:spAutoFit/>
          </a:bodyPr>
          <a:lstStyle/>
          <a:p>
            <a:pPr algn="ctr">
              <a:lnSpc>
                <a:spcPts val="3024"/>
              </a:lnSpc>
              <a:spcBef>
                <a:spcPct val="0"/>
              </a:spcBef>
            </a:pPr>
            <a:r>
              <a:rPr lang="en-US" sz="2907">
                <a:solidFill>
                  <a:srgbClr val="FFFFFF"/>
                </a:solidFill>
                <a:latin typeface="Raleway"/>
                <a:ea typeface="Raleway"/>
                <a:cs typeface="Raleway"/>
                <a:sym typeface="Raleway"/>
              </a:rPr>
              <a:t>The theme of Bubble Tea revolves around the fun and colorful world of bubble tea crafting. Players dive into the role of bubble tea enthusiasts, competing to create the perfect drink by collecting various bubble sizes, tea flavors, and special ingredients. The game features a lighthearted, vibrant, and playful aesthetic inspired by the popular bubble tea culture, with elements of competition, strategy, and unexpected surprises.</a:t>
            </a:r>
          </a:p>
        </p:txBody>
      </p:sp>
      <p:sp>
        <p:nvSpPr>
          <p:cNvPr name="Freeform 11" id="11"/>
          <p:cNvSpPr/>
          <p:nvPr/>
        </p:nvSpPr>
        <p:spPr>
          <a:xfrm flipH="false" flipV="false" rot="-2304426">
            <a:off x="1276871" y="7265290"/>
            <a:ext cx="1993010" cy="1993010"/>
          </a:xfrm>
          <a:custGeom>
            <a:avLst/>
            <a:gdLst/>
            <a:ahLst/>
            <a:cxnLst/>
            <a:rect r="r" b="b" t="t" l="l"/>
            <a:pathLst>
              <a:path h="1993010" w="1993010">
                <a:moveTo>
                  <a:pt x="0" y="0"/>
                </a:moveTo>
                <a:lnTo>
                  <a:pt x="1993010" y="0"/>
                </a:lnTo>
                <a:lnTo>
                  <a:pt x="1993010" y="1993010"/>
                </a:lnTo>
                <a:lnTo>
                  <a:pt x="0" y="1993010"/>
                </a:lnTo>
                <a:lnTo>
                  <a:pt x="0" y="0"/>
                </a:lnTo>
                <a:close/>
              </a:path>
            </a:pathLst>
          </a:custGeom>
          <a:blipFill>
            <a:blip r:embed="rId5"/>
            <a:stretch>
              <a:fillRect l="0" t="0" r="0" b="0"/>
            </a:stretch>
          </a:blipFill>
        </p:spPr>
      </p:sp>
      <p:sp>
        <p:nvSpPr>
          <p:cNvPr name="Freeform 12" id="12"/>
          <p:cNvSpPr/>
          <p:nvPr/>
        </p:nvSpPr>
        <p:spPr>
          <a:xfrm flipH="false" flipV="false" rot="2253185">
            <a:off x="13896616" y="6841623"/>
            <a:ext cx="2582719" cy="2582719"/>
          </a:xfrm>
          <a:custGeom>
            <a:avLst/>
            <a:gdLst/>
            <a:ahLst/>
            <a:cxnLst/>
            <a:rect r="r" b="b" t="t" l="l"/>
            <a:pathLst>
              <a:path h="2582719" w="2582719">
                <a:moveTo>
                  <a:pt x="0" y="0"/>
                </a:moveTo>
                <a:lnTo>
                  <a:pt x="2582719" y="0"/>
                </a:lnTo>
                <a:lnTo>
                  <a:pt x="2582719" y="2582720"/>
                </a:lnTo>
                <a:lnTo>
                  <a:pt x="0" y="2582720"/>
                </a:lnTo>
                <a:lnTo>
                  <a:pt x="0" y="0"/>
                </a:lnTo>
                <a:close/>
              </a:path>
            </a:pathLst>
          </a:custGeom>
          <a:blipFill>
            <a:blip r:embed="rId6"/>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664904" y="694774"/>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1068369">
            <a:off x="13985739" y="1028700"/>
            <a:ext cx="2344149" cy="2344149"/>
          </a:xfrm>
          <a:custGeom>
            <a:avLst/>
            <a:gdLst/>
            <a:ahLst/>
            <a:cxnLst/>
            <a:rect r="r" b="b" t="t" l="l"/>
            <a:pathLst>
              <a:path h="2344149" w="2344149">
                <a:moveTo>
                  <a:pt x="0" y="0"/>
                </a:moveTo>
                <a:lnTo>
                  <a:pt x="2344150" y="0"/>
                </a:lnTo>
                <a:lnTo>
                  <a:pt x="2344150" y="2344149"/>
                </a:lnTo>
                <a:lnTo>
                  <a:pt x="0" y="2344149"/>
                </a:lnTo>
                <a:lnTo>
                  <a:pt x="0" y="0"/>
                </a:lnTo>
                <a:close/>
              </a:path>
            </a:pathLst>
          </a:custGeom>
          <a:blipFill>
            <a:blip r:embed="rId5"/>
            <a:stretch>
              <a:fillRect l="0" t="0" r="0" b="0"/>
            </a:stretch>
          </a:blipFill>
        </p:spPr>
      </p:sp>
      <p:sp>
        <p:nvSpPr>
          <p:cNvPr name="Freeform 9" id="9"/>
          <p:cNvSpPr/>
          <p:nvPr/>
        </p:nvSpPr>
        <p:spPr>
          <a:xfrm flipH="false" flipV="false" rot="-1680421">
            <a:off x="12998754" y="676901"/>
            <a:ext cx="2424398" cy="2424398"/>
          </a:xfrm>
          <a:custGeom>
            <a:avLst/>
            <a:gdLst/>
            <a:ahLst/>
            <a:cxnLst/>
            <a:rect r="r" b="b" t="t" l="l"/>
            <a:pathLst>
              <a:path h="2424398" w="2424398">
                <a:moveTo>
                  <a:pt x="0" y="0"/>
                </a:moveTo>
                <a:lnTo>
                  <a:pt x="2424398" y="0"/>
                </a:lnTo>
                <a:lnTo>
                  <a:pt x="2424398" y="2424398"/>
                </a:lnTo>
                <a:lnTo>
                  <a:pt x="0" y="2424398"/>
                </a:lnTo>
                <a:lnTo>
                  <a:pt x="0" y="0"/>
                </a:lnTo>
                <a:close/>
              </a:path>
            </a:pathLst>
          </a:custGeom>
          <a:blipFill>
            <a:blip r:embed="rId6"/>
            <a:stretch>
              <a:fillRect l="0" t="0" r="0" b="0"/>
            </a:stretch>
          </a:blipFill>
        </p:spPr>
      </p:sp>
      <p:sp>
        <p:nvSpPr>
          <p:cNvPr name="TextBox 10" id="10"/>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Story</a:t>
            </a:r>
          </a:p>
        </p:txBody>
      </p:sp>
      <p:sp>
        <p:nvSpPr>
          <p:cNvPr name="TextBox 11" id="11"/>
          <p:cNvSpPr txBox="true"/>
          <p:nvPr/>
        </p:nvSpPr>
        <p:spPr>
          <a:xfrm rot="0">
            <a:off x="790168" y="3099766"/>
            <a:ext cx="16542588" cy="4785989"/>
          </a:xfrm>
          <a:prstGeom prst="rect">
            <a:avLst/>
          </a:prstGeom>
        </p:spPr>
        <p:txBody>
          <a:bodyPr anchor="t" rtlCol="false" tIns="0" lIns="0" bIns="0" rIns="0">
            <a:spAutoFit/>
          </a:bodyPr>
          <a:lstStyle/>
          <a:p>
            <a:pPr algn="l">
              <a:lnSpc>
                <a:spcPts val="3830"/>
              </a:lnSpc>
            </a:pPr>
            <a:r>
              <a:rPr lang="en-US" sz="2736">
                <a:solidFill>
                  <a:srgbClr val="FFFFFA"/>
                </a:solidFill>
                <a:latin typeface="Raleway"/>
                <a:ea typeface="Raleway"/>
                <a:cs typeface="Raleway"/>
                <a:sym typeface="Raleway"/>
              </a:rPr>
              <a:t>Bubble Tea: The Ultimate Brew-Off!</a:t>
            </a:r>
          </a:p>
          <a:p>
            <a:pPr algn="l">
              <a:lnSpc>
                <a:spcPts val="3830"/>
              </a:lnSpc>
            </a:pPr>
          </a:p>
          <a:p>
            <a:pPr algn="l">
              <a:lnSpc>
                <a:spcPts val="3830"/>
              </a:lnSpc>
            </a:pPr>
            <a:r>
              <a:rPr lang="en-US" sz="2736">
                <a:solidFill>
                  <a:srgbClr val="FFFFFA"/>
                </a:solidFill>
                <a:latin typeface="Raleway"/>
                <a:ea typeface="Raleway"/>
                <a:cs typeface="Raleway"/>
                <a:sym typeface="Raleway"/>
              </a:rPr>
              <a:t>Deep in the heart of Taipei, where bubble tea was first invented, lies a famous little café known as The Pearl Parlour. This café has a secret—every year, it hosts the Bubble Tea Brew-Off, a high-stakes competition where aspiring bubble tea masters from around the world gather to prove their skills. The goal? To craft the most delicious and perfectly balanced bubble tea using the finest bubbles, the smoothest tea, and a touch of strategy.</a:t>
            </a:r>
          </a:p>
          <a:p>
            <a:pPr algn="l">
              <a:lnSpc>
                <a:spcPts val="3830"/>
              </a:lnSpc>
            </a:pPr>
          </a:p>
          <a:p>
            <a:pPr algn="l">
              <a:lnSpc>
                <a:spcPts val="3830"/>
              </a:lnSpc>
            </a:pPr>
            <a:r>
              <a:rPr lang="en-US" sz="2736">
                <a:solidFill>
                  <a:srgbClr val="FFFFFA"/>
                </a:solidFill>
                <a:latin typeface="Raleway"/>
                <a:ea typeface="Raleway"/>
                <a:cs typeface="Raleway"/>
                <a:sym typeface="Raleway"/>
              </a:rPr>
              <a:t>But competition is fierce! With unpredictable ingredients and sneaky rival tactics, only the cleverest and luckiest will rise to the top. Do you have what it takes to become the next Bubble Tea Champion?</a:t>
            </a:r>
          </a:p>
        </p:txBody>
      </p:sp>
      <p:sp>
        <p:nvSpPr>
          <p:cNvPr name="TextBox 12" id="12"/>
          <p:cNvSpPr txBox="true"/>
          <p:nvPr/>
        </p:nvSpPr>
        <p:spPr>
          <a:xfrm rot="0">
            <a:off x="3564637" y="856633"/>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Overview</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9650358" y="3174899"/>
            <a:ext cx="17956749" cy="18046984"/>
          </a:xfrm>
          <a:custGeom>
            <a:avLst/>
            <a:gdLst/>
            <a:ahLst/>
            <a:cxnLst/>
            <a:rect r="r" b="b" t="t" l="l"/>
            <a:pathLst>
              <a:path h="18046984" w="17956749">
                <a:moveTo>
                  <a:pt x="0" y="0"/>
                </a:moveTo>
                <a:lnTo>
                  <a:pt x="17956749" y="0"/>
                </a:lnTo>
                <a:lnTo>
                  <a:pt x="17956749"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699504" y="608666"/>
            <a:ext cx="1014669" cy="840067"/>
            <a:chOff x="0" y="0"/>
            <a:chExt cx="981734" cy="812800"/>
          </a:xfrm>
        </p:grpSpPr>
        <p:sp>
          <p:nvSpPr>
            <p:cNvPr name="Freeform 5" id="5"/>
            <p:cNvSpPr/>
            <p:nvPr/>
          </p:nvSpPr>
          <p:spPr>
            <a:xfrm flipH="false" flipV="false" rot="0">
              <a:off x="0" y="0"/>
              <a:ext cx="981734" cy="812800"/>
            </a:xfrm>
            <a:custGeom>
              <a:avLst/>
              <a:gdLst/>
              <a:ahLst/>
              <a:cxnLst/>
              <a:rect r="r" b="b" t="t" l="l"/>
              <a:pathLst>
                <a:path h="812800" w="981734">
                  <a:moveTo>
                    <a:pt x="490867" y="0"/>
                  </a:moveTo>
                  <a:lnTo>
                    <a:pt x="586152" y="111986"/>
                  </a:lnTo>
                  <a:lnTo>
                    <a:pt x="736301" y="54447"/>
                  </a:lnTo>
                  <a:lnTo>
                    <a:pt x="751189" y="190873"/>
                  </a:lnTo>
                  <a:lnTo>
                    <a:pt x="915970" y="203200"/>
                  </a:lnTo>
                  <a:lnTo>
                    <a:pt x="846473" y="327511"/>
                  </a:lnTo>
                  <a:lnTo>
                    <a:pt x="981734" y="406400"/>
                  </a:lnTo>
                  <a:lnTo>
                    <a:pt x="846473" y="485289"/>
                  </a:lnTo>
                  <a:lnTo>
                    <a:pt x="915970" y="609600"/>
                  </a:lnTo>
                  <a:lnTo>
                    <a:pt x="751189" y="621927"/>
                  </a:lnTo>
                  <a:lnTo>
                    <a:pt x="736301" y="758353"/>
                  </a:lnTo>
                  <a:lnTo>
                    <a:pt x="586152" y="700814"/>
                  </a:lnTo>
                  <a:lnTo>
                    <a:pt x="490867" y="812800"/>
                  </a:lnTo>
                  <a:lnTo>
                    <a:pt x="395582" y="700814"/>
                  </a:lnTo>
                  <a:lnTo>
                    <a:pt x="245434" y="758353"/>
                  </a:lnTo>
                  <a:lnTo>
                    <a:pt x="230545" y="621927"/>
                  </a:lnTo>
                  <a:lnTo>
                    <a:pt x="65764" y="609600"/>
                  </a:lnTo>
                  <a:lnTo>
                    <a:pt x="135261" y="485289"/>
                  </a:lnTo>
                  <a:lnTo>
                    <a:pt x="0" y="406400"/>
                  </a:lnTo>
                  <a:lnTo>
                    <a:pt x="135261" y="327511"/>
                  </a:lnTo>
                  <a:lnTo>
                    <a:pt x="65764" y="203200"/>
                  </a:lnTo>
                  <a:lnTo>
                    <a:pt x="230545" y="190873"/>
                  </a:lnTo>
                  <a:lnTo>
                    <a:pt x="245434" y="54447"/>
                  </a:lnTo>
                  <a:lnTo>
                    <a:pt x="395582" y="111986"/>
                  </a:lnTo>
                  <a:lnTo>
                    <a:pt x="490867" y="0"/>
                  </a:lnTo>
                  <a:close/>
                </a:path>
              </a:pathLst>
            </a:custGeom>
            <a:solidFill>
              <a:srgbClr val="F2F1EB"/>
            </a:solidFill>
          </p:spPr>
        </p:sp>
        <p:sp>
          <p:nvSpPr>
            <p:cNvPr name="TextBox 6" id="6"/>
            <p:cNvSpPr txBox="true"/>
            <p:nvPr/>
          </p:nvSpPr>
          <p:spPr>
            <a:xfrm>
              <a:off x="153396" y="155575"/>
              <a:ext cx="674942"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8306391" y="3154407"/>
            <a:ext cx="8900447" cy="4083080"/>
          </a:xfrm>
          <a:custGeom>
            <a:avLst/>
            <a:gdLst/>
            <a:ahLst/>
            <a:cxnLst/>
            <a:rect r="r" b="b" t="t" l="l"/>
            <a:pathLst>
              <a:path h="4083080" w="8900447">
                <a:moveTo>
                  <a:pt x="0" y="0"/>
                </a:moveTo>
                <a:lnTo>
                  <a:pt x="8900447" y="0"/>
                </a:lnTo>
                <a:lnTo>
                  <a:pt x="8900447" y="4083080"/>
                </a:lnTo>
                <a:lnTo>
                  <a:pt x="0" y="4083080"/>
                </a:lnTo>
                <a:lnTo>
                  <a:pt x="0" y="0"/>
                </a:lnTo>
                <a:close/>
              </a:path>
            </a:pathLst>
          </a:custGeom>
          <a:blipFill>
            <a:blip r:embed="rId5"/>
            <a:stretch>
              <a:fillRect l="0" t="0" r="0" b="0"/>
            </a:stretch>
          </a:blipFill>
        </p:spPr>
      </p:sp>
      <p:sp>
        <p:nvSpPr>
          <p:cNvPr name="TextBox 9" id="9"/>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Game’s</a:t>
            </a:r>
          </a:p>
        </p:txBody>
      </p:sp>
      <p:sp>
        <p:nvSpPr>
          <p:cNvPr name="TextBox 10" id="10"/>
          <p:cNvSpPr txBox="true"/>
          <p:nvPr/>
        </p:nvSpPr>
        <p:spPr>
          <a:xfrm rot="0">
            <a:off x="4492830" y="856320"/>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Testing.</a:t>
            </a:r>
          </a:p>
        </p:txBody>
      </p:sp>
      <p:sp>
        <p:nvSpPr>
          <p:cNvPr name="TextBox 11" id="11"/>
          <p:cNvSpPr txBox="true"/>
          <p:nvPr/>
        </p:nvSpPr>
        <p:spPr>
          <a:xfrm rot="0">
            <a:off x="374695" y="4691478"/>
            <a:ext cx="7370504" cy="1317986"/>
          </a:xfrm>
          <a:prstGeom prst="rect">
            <a:avLst/>
          </a:prstGeom>
        </p:spPr>
        <p:txBody>
          <a:bodyPr anchor="t" rtlCol="false" tIns="0" lIns="0" bIns="0" rIns="0">
            <a:spAutoFit/>
          </a:bodyPr>
          <a:lstStyle/>
          <a:p>
            <a:pPr algn="ctr">
              <a:lnSpc>
                <a:spcPts val="3405"/>
              </a:lnSpc>
              <a:spcBef>
                <a:spcPct val="0"/>
              </a:spcBef>
            </a:pPr>
            <a:r>
              <a:rPr lang="en-US" sz="3274">
                <a:solidFill>
                  <a:srgbClr val="FFFFFA"/>
                </a:solidFill>
                <a:latin typeface="Raleway"/>
                <a:ea typeface="Raleway"/>
                <a:cs typeface="Raleway"/>
                <a:sym typeface="Raleway"/>
              </a:rPr>
              <a:t>We tested the games by playing them both online and offline on all of our platforms</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9650358" y="3174899"/>
            <a:ext cx="17956749" cy="18046984"/>
          </a:xfrm>
          <a:custGeom>
            <a:avLst/>
            <a:gdLst/>
            <a:ahLst/>
            <a:cxnLst/>
            <a:rect r="r" b="b" t="t" l="l"/>
            <a:pathLst>
              <a:path h="18046984" w="17956749">
                <a:moveTo>
                  <a:pt x="0" y="0"/>
                </a:moveTo>
                <a:lnTo>
                  <a:pt x="17956749" y="0"/>
                </a:lnTo>
                <a:lnTo>
                  <a:pt x="17956749"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699504" y="608666"/>
            <a:ext cx="1014669" cy="840067"/>
            <a:chOff x="0" y="0"/>
            <a:chExt cx="981734" cy="812800"/>
          </a:xfrm>
        </p:grpSpPr>
        <p:sp>
          <p:nvSpPr>
            <p:cNvPr name="Freeform 5" id="5"/>
            <p:cNvSpPr/>
            <p:nvPr/>
          </p:nvSpPr>
          <p:spPr>
            <a:xfrm flipH="false" flipV="false" rot="0">
              <a:off x="0" y="0"/>
              <a:ext cx="981734" cy="812800"/>
            </a:xfrm>
            <a:custGeom>
              <a:avLst/>
              <a:gdLst/>
              <a:ahLst/>
              <a:cxnLst/>
              <a:rect r="r" b="b" t="t" l="l"/>
              <a:pathLst>
                <a:path h="812800" w="981734">
                  <a:moveTo>
                    <a:pt x="490867" y="0"/>
                  </a:moveTo>
                  <a:lnTo>
                    <a:pt x="586152" y="111986"/>
                  </a:lnTo>
                  <a:lnTo>
                    <a:pt x="736301" y="54447"/>
                  </a:lnTo>
                  <a:lnTo>
                    <a:pt x="751189" y="190873"/>
                  </a:lnTo>
                  <a:lnTo>
                    <a:pt x="915970" y="203200"/>
                  </a:lnTo>
                  <a:lnTo>
                    <a:pt x="846473" y="327511"/>
                  </a:lnTo>
                  <a:lnTo>
                    <a:pt x="981734" y="406400"/>
                  </a:lnTo>
                  <a:lnTo>
                    <a:pt x="846473" y="485289"/>
                  </a:lnTo>
                  <a:lnTo>
                    <a:pt x="915970" y="609600"/>
                  </a:lnTo>
                  <a:lnTo>
                    <a:pt x="751189" y="621927"/>
                  </a:lnTo>
                  <a:lnTo>
                    <a:pt x="736301" y="758353"/>
                  </a:lnTo>
                  <a:lnTo>
                    <a:pt x="586152" y="700814"/>
                  </a:lnTo>
                  <a:lnTo>
                    <a:pt x="490867" y="812800"/>
                  </a:lnTo>
                  <a:lnTo>
                    <a:pt x="395582" y="700814"/>
                  </a:lnTo>
                  <a:lnTo>
                    <a:pt x="245434" y="758353"/>
                  </a:lnTo>
                  <a:lnTo>
                    <a:pt x="230545" y="621927"/>
                  </a:lnTo>
                  <a:lnTo>
                    <a:pt x="65764" y="609600"/>
                  </a:lnTo>
                  <a:lnTo>
                    <a:pt x="135261" y="485289"/>
                  </a:lnTo>
                  <a:lnTo>
                    <a:pt x="0" y="406400"/>
                  </a:lnTo>
                  <a:lnTo>
                    <a:pt x="135261" y="327511"/>
                  </a:lnTo>
                  <a:lnTo>
                    <a:pt x="65764" y="203200"/>
                  </a:lnTo>
                  <a:lnTo>
                    <a:pt x="230545" y="190873"/>
                  </a:lnTo>
                  <a:lnTo>
                    <a:pt x="245434" y="54447"/>
                  </a:lnTo>
                  <a:lnTo>
                    <a:pt x="395582" y="111986"/>
                  </a:lnTo>
                  <a:lnTo>
                    <a:pt x="490867" y="0"/>
                  </a:lnTo>
                  <a:close/>
                </a:path>
              </a:pathLst>
            </a:custGeom>
            <a:solidFill>
              <a:srgbClr val="F2F1EB"/>
            </a:solidFill>
          </p:spPr>
        </p:sp>
        <p:sp>
          <p:nvSpPr>
            <p:cNvPr name="TextBox 6" id="6"/>
            <p:cNvSpPr txBox="true"/>
            <p:nvPr/>
          </p:nvSpPr>
          <p:spPr>
            <a:xfrm>
              <a:off x="153396" y="155575"/>
              <a:ext cx="674942"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5400000">
            <a:off x="9176611" y="1333198"/>
            <a:ext cx="7667342" cy="9407782"/>
          </a:xfrm>
          <a:custGeom>
            <a:avLst/>
            <a:gdLst/>
            <a:ahLst/>
            <a:cxnLst/>
            <a:rect r="r" b="b" t="t" l="l"/>
            <a:pathLst>
              <a:path h="9407782" w="7667342">
                <a:moveTo>
                  <a:pt x="0" y="0"/>
                </a:moveTo>
                <a:lnTo>
                  <a:pt x="7667342" y="0"/>
                </a:lnTo>
                <a:lnTo>
                  <a:pt x="7667342" y="9407781"/>
                </a:lnTo>
                <a:lnTo>
                  <a:pt x="0" y="9407781"/>
                </a:lnTo>
                <a:lnTo>
                  <a:pt x="0" y="0"/>
                </a:lnTo>
                <a:close/>
              </a:path>
            </a:pathLst>
          </a:custGeom>
          <a:blipFill>
            <a:blip r:embed="rId5"/>
            <a:stretch>
              <a:fillRect l="0" t="0" r="0" b="0"/>
            </a:stretch>
          </a:blipFill>
        </p:spPr>
      </p:sp>
      <p:sp>
        <p:nvSpPr>
          <p:cNvPr name="TextBox 9" id="9"/>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Game’s</a:t>
            </a:r>
          </a:p>
        </p:txBody>
      </p:sp>
      <p:sp>
        <p:nvSpPr>
          <p:cNvPr name="TextBox 10" id="10"/>
          <p:cNvSpPr txBox="true"/>
          <p:nvPr/>
        </p:nvSpPr>
        <p:spPr>
          <a:xfrm rot="0">
            <a:off x="4492830" y="856320"/>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Testing.</a:t>
            </a:r>
          </a:p>
        </p:txBody>
      </p:sp>
      <p:sp>
        <p:nvSpPr>
          <p:cNvPr name="TextBox 11" id="11"/>
          <p:cNvSpPr txBox="true"/>
          <p:nvPr/>
        </p:nvSpPr>
        <p:spPr>
          <a:xfrm rot="0">
            <a:off x="374695" y="4691478"/>
            <a:ext cx="7370504" cy="1317986"/>
          </a:xfrm>
          <a:prstGeom prst="rect">
            <a:avLst/>
          </a:prstGeom>
        </p:spPr>
        <p:txBody>
          <a:bodyPr anchor="t" rtlCol="false" tIns="0" lIns="0" bIns="0" rIns="0">
            <a:spAutoFit/>
          </a:bodyPr>
          <a:lstStyle/>
          <a:p>
            <a:pPr algn="ctr">
              <a:lnSpc>
                <a:spcPts val="3405"/>
              </a:lnSpc>
              <a:spcBef>
                <a:spcPct val="0"/>
              </a:spcBef>
            </a:pPr>
            <a:r>
              <a:rPr lang="en-US" sz="3274">
                <a:solidFill>
                  <a:srgbClr val="FFFFFA"/>
                </a:solidFill>
                <a:latin typeface="Raleway"/>
                <a:ea typeface="Raleway"/>
                <a:cs typeface="Raleway"/>
                <a:sym typeface="Raleway"/>
              </a:rPr>
              <a:t>We tested the games by playing them both online and offline on all of our platforms</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grpSp>
        <p:nvGrpSpPr>
          <p:cNvPr name="Group 2" id="2"/>
          <p:cNvGrpSpPr/>
          <p:nvPr/>
        </p:nvGrpSpPr>
        <p:grpSpPr>
          <a:xfrm rot="0">
            <a:off x="2939189" y="3434828"/>
            <a:ext cx="12422388" cy="2727960"/>
            <a:chOff x="0" y="0"/>
            <a:chExt cx="1850635" cy="406400"/>
          </a:xfrm>
        </p:grpSpPr>
        <p:sp>
          <p:nvSpPr>
            <p:cNvPr name="Freeform 3" id="3"/>
            <p:cNvSpPr/>
            <p:nvPr/>
          </p:nvSpPr>
          <p:spPr>
            <a:xfrm flipH="false" flipV="false" rot="0">
              <a:off x="0" y="0"/>
              <a:ext cx="1850635" cy="406400"/>
            </a:xfrm>
            <a:custGeom>
              <a:avLst/>
              <a:gdLst/>
              <a:ahLst/>
              <a:cxnLst/>
              <a:rect r="r" b="b" t="t" l="l"/>
              <a:pathLst>
                <a:path h="406400" w="1850635">
                  <a:moveTo>
                    <a:pt x="1647435" y="0"/>
                  </a:moveTo>
                  <a:cubicBezTo>
                    <a:pt x="1759659" y="0"/>
                    <a:pt x="1850635" y="90976"/>
                    <a:pt x="1850635" y="203200"/>
                  </a:cubicBezTo>
                  <a:cubicBezTo>
                    <a:pt x="1850635" y="315424"/>
                    <a:pt x="1759659" y="406400"/>
                    <a:pt x="1647435"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14300" cap="sq">
              <a:gradFill>
                <a:gsLst>
                  <a:gs pos="0">
                    <a:srgbClr val="C6269E">
                      <a:alpha val="100000"/>
                    </a:srgbClr>
                  </a:gs>
                  <a:gs pos="100000">
                    <a:srgbClr val="DDBAFF">
                      <a:alpha val="12000"/>
                    </a:srgbClr>
                  </a:gs>
                </a:gsLst>
                <a:lin ang="0"/>
              </a:gradFill>
              <a:prstDash val="solid"/>
              <a:miter/>
            </a:ln>
          </p:spPr>
        </p:sp>
        <p:sp>
          <p:nvSpPr>
            <p:cNvPr name="TextBox 4" id="4"/>
            <p:cNvSpPr txBox="true"/>
            <p:nvPr/>
          </p:nvSpPr>
          <p:spPr>
            <a:xfrm>
              <a:off x="0" y="28575"/>
              <a:ext cx="1850635" cy="377825"/>
            </a:xfrm>
            <a:prstGeom prst="rect">
              <a:avLst/>
            </a:prstGeom>
          </p:spPr>
          <p:txBody>
            <a:bodyPr anchor="ctr" rtlCol="false" tIns="50800" lIns="50800" bIns="50800" rIns="50800"/>
            <a:lstStyle/>
            <a:p>
              <a:pPr algn="ctr">
                <a:lnSpc>
                  <a:spcPts val="2661"/>
                </a:lnSpc>
              </a:pPr>
            </a:p>
          </p:txBody>
        </p:sp>
      </p:grpSp>
      <p:sp>
        <p:nvSpPr>
          <p:cNvPr name="Freeform 5" id="5"/>
          <p:cNvSpPr/>
          <p:nvPr/>
        </p:nvSpPr>
        <p:spPr>
          <a:xfrm flipH="false" flipV="false" rot="0">
            <a:off x="6525283" y="-12620097"/>
            <a:ext cx="17956749" cy="18046984"/>
          </a:xfrm>
          <a:custGeom>
            <a:avLst/>
            <a:gdLst/>
            <a:ahLst/>
            <a:cxnLst/>
            <a:rect r="r" b="b" t="t" l="l"/>
            <a:pathLst>
              <a:path h="18046984" w="17956749">
                <a:moveTo>
                  <a:pt x="0" y="0"/>
                </a:moveTo>
                <a:lnTo>
                  <a:pt x="17956749" y="0"/>
                </a:lnTo>
                <a:lnTo>
                  <a:pt x="17956749" y="18046985"/>
                </a:lnTo>
                <a:lnTo>
                  <a:pt x="0" y="18046985"/>
                </a:lnTo>
                <a:lnTo>
                  <a:pt x="0" y="0"/>
                </a:lnTo>
                <a:close/>
              </a:path>
            </a:pathLst>
          </a:custGeom>
          <a:blipFill>
            <a:blip r:embed="rId2"/>
            <a:stretch>
              <a:fillRect l="0" t="0" r="0" b="0"/>
            </a:stretch>
          </a:blipFill>
        </p:spPr>
      </p:sp>
      <p:sp>
        <p:nvSpPr>
          <p:cNvPr name="Freeform 6" id="6"/>
          <p:cNvSpPr/>
          <p:nvPr/>
        </p:nvSpPr>
        <p:spPr>
          <a:xfrm flipH="false" flipV="false" rot="0">
            <a:off x="-8140649" y="5426888"/>
            <a:ext cx="17956749" cy="18046984"/>
          </a:xfrm>
          <a:custGeom>
            <a:avLst/>
            <a:gdLst/>
            <a:ahLst/>
            <a:cxnLst/>
            <a:rect r="r" b="b" t="t" l="l"/>
            <a:pathLst>
              <a:path h="18046984" w="17956749">
                <a:moveTo>
                  <a:pt x="0" y="0"/>
                </a:moveTo>
                <a:lnTo>
                  <a:pt x="17956749" y="0"/>
                </a:lnTo>
                <a:lnTo>
                  <a:pt x="17956749" y="18046984"/>
                </a:lnTo>
                <a:lnTo>
                  <a:pt x="0" y="18046984"/>
                </a:lnTo>
                <a:lnTo>
                  <a:pt x="0" y="0"/>
                </a:lnTo>
                <a:close/>
              </a:path>
            </a:pathLst>
          </a:custGeom>
          <a:blipFill>
            <a:blip r:embed="rId2"/>
            <a:stretch>
              <a:fillRect l="0" t="0" r="0" b="0"/>
            </a:stretch>
          </a:blipFill>
        </p:spPr>
      </p:sp>
      <p:grpSp>
        <p:nvGrpSpPr>
          <p:cNvPr name="Group 7" id="7"/>
          <p:cNvGrpSpPr/>
          <p:nvPr/>
        </p:nvGrpSpPr>
        <p:grpSpPr>
          <a:xfrm rot="0">
            <a:off x="15361577" y="986553"/>
            <a:ext cx="667852" cy="667852"/>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9" id="9"/>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10" id="10"/>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1" id="11"/>
          <p:cNvSpPr/>
          <p:nvPr/>
        </p:nvSpPr>
        <p:spPr>
          <a:xfrm flipH="false" flipV="false" rot="0">
            <a:off x="899113" y="986416"/>
            <a:ext cx="8198739" cy="8229600"/>
          </a:xfrm>
          <a:custGeom>
            <a:avLst/>
            <a:gdLst/>
            <a:ahLst/>
            <a:cxnLst/>
            <a:rect r="r" b="b" t="t" l="l"/>
            <a:pathLst>
              <a:path h="8229600" w="8198739">
                <a:moveTo>
                  <a:pt x="0" y="0"/>
                </a:moveTo>
                <a:lnTo>
                  <a:pt x="8198739" y="0"/>
                </a:lnTo>
                <a:lnTo>
                  <a:pt x="8198739" y="8229600"/>
                </a:lnTo>
                <a:lnTo>
                  <a:pt x="0" y="8229600"/>
                </a:lnTo>
                <a:lnTo>
                  <a:pt x="0" y="0"/>
                </a:lnTo>
                <a:close/>
              </a:path>
            </a:pathLst>
          </a:custGeom>
          <a:blipFill>
            <a:blip r:embed="rId5">
              <a:alphaModFix amt="51000"/>
            </a:blip>
            <a:stretch>
              <a:fillRect l="0" t="0" r="0" b="0"/>
            </a:stretch>
          </a:blipFill>
        </p:spPr>
      </p:sp>
      <p:sp>
        <p:nvSpPr>
          <p:cNvPr name="Freeform 12" id="12"/>
          <p:cNvSpPr/>
          <p:nvPr/>
        </p:nvSpPr>
        <p:spPr>
          <a:xfrm flipH="false" flipV="false" rot="1720989">
            <a:off x="13846923" y="7128074"/>
            <a:ext cx="2078424" cy="2078424"/>
          </a:xfrm>
          <a:custGeom>
            <a:avLst/>
            <a:gdLst/>
            <a:ahLst/>
            <a:cxnLst/>
            <a:rect r="r" b="b" t="t" l="l"/>
            <a:pathLst>
              <a:path h="2078424" w="2078424">
                <a:moveTo>
                  <a:pt x="0" y="0"/>
                </a:moveTo>
                <a:lnTo>
                  <a:pt x="2078424" y="0"/>
                </a:lnTo>
                <a:lnTo>
                  <a:pt x="2078424" y="2078424"/>
                </a:lnTo>
                <a:lnTo>
                  <a:pt x="0" y="2078424"/>
                </a:lnTo>
                <a:lnTo>
                  <a:pt x="0" y="0"/>
                </a:lnTo>
                <a:close/>
              </a:path>
            </a:pathLst>
          </a:custGeom>
          <a:blipFill>
            <a:blip r:embed="rId6"/>
            <a:stretch>
              <a:fillRect l="0" t="0" r="0" b="0"/>
            </a:stretch>
          </a:blipFill>
        </p:spPr>
      </p:sp>
      <p:sp>
        <p:nvSpPr>
          <p:cNvPr name="TextBox 13" id="13"/>
          <p:cNvSpPr txBox="true"/>
          <p:nvPr/>
        </p:nvSpPr>
        <p:spPr>
          <a:xfrm rot="0">
            <a:off x="4065597" y="3891885"/>
            <a:ext cx="5848350" cy="2023396"/>
          </a:xfrm>
          <a:prstGeom prst="rect">
            <a:avLst/>
          </a:prstGeom>
        </p:spPr>
        <p:txBody>
          <a:bodyPr anchor="t" rtlCol="false" tIns="0" lIns="0" bIns="0" rIns="0">
            <a:spAutoFit/>
          </a:bodyPr>
          <a:lstStyle/>
          <a:p>
            <a:pPr algn="l">
              <a:lnSpc>
                <a:spcPts val="15265"/>
              </a:lnSpc>
              <a:spcBef>
                <a:spcPct val="0"/>
              </a:spcBef>
            </a:pPr>
            <a:r>
              <a:rPr lang="en-US" b="true" sz="14678">
                <a:solidFill>
                  <a:srgbClr val="FFFFFF"/>
                </a:solidFill>
                <a:latin typeface="Raleway Heavy"/>
                <a:ea typeface="Raleway Heavy"/>
                <a:cs typeface="Raleway Heavy"/>
                <a:sym typeface="Raleway Heavy"/>
              </a:rPr>
              <a:t>Thank</a:t>
            </a:r>
          </a:p>
        </p:txBody>
      </p:sp>
      <p:sp>
        <p:nvSpPr>
          <p:cNvPr name="TextBox 14" id="14"/>
          <p:cNvSpPr txBox="true"/>
          <p:nvPr/>
        </p:nvSpPr>
        <p:spPr>
          <a:xfrm rot="0">
            <a:off x="16315179" y="1221648"/>
            <a:ext cx="944121" cy="291514"/>
          </a:xfrm>
          <a:prstGeom prst="rect">
            <a:avLst/>
          </a:prstGeom>
        </p:spPr>
        <p:txBody>
          <a:bodyPr anchor="t" rtlCol="false" tIns="0" lIns="0" bIns="0" rIns="0">
            <a:spAutoFit/>
          </a:bodyPr>
          <a:lstStyle/>
          <a:p>
            <a:pPr algn="l">
              <a:lnSpc>
                <a:spcPts val="2245"/>
              </a:lnSpc>
              <a:spcBef>
                <a:spcPct val="0"/>
              </a:spcBef>
            </a:pPr>
            <a:r>
              <a:rPr lang="en-US" sz="2158">
                <a:solidFill>
                  <a:srgbClr val="FFFFFF"/>
                </a:solidFill>
                <a:latin typeface="Montserrat"/>
                <a:ea typeface="Montserrat"/>
                <a:cs typeface="Montserrat"/>
                <a:sym typeface="Montserrat"/>
              </a:rPr>
              <a:t>2025</a:t>
            </a:r>
          </a:p>
        </p:txBody>
      </p:sp>
      <p:sp>
        <p:nvSpPr>
          <p:cNvPr name="TextBox 15" id="15"/>
          <p:cNvSpPr txBox="true"/>
          <p:nvPr/>
        </p:nvSpPr>
        <p:spPr>
          <a:xfrm rot="0">
            <a:off x="9913947" y="3891885"/>
            <a:ext cx="4972189" cy="2023396"/>
          </a:xfrm>
          <a:prstGeom prst="rect">
            <a:avLst/>
          </a:prstGeom>
        </p:spPr>
        <p:txBody>
          <a:bodyPr anchor="t" rtlCol="false" tIns="0" lIns="0" bIns="0" rIns="0">
            <a:spAutoFit/>
          </a:bodyPr>
          <a:lstStyle/>
          <a:p>
            <a:pPr algn="l">
              <a:lnSpc>
                <a:spcPts val="15265"/>
              </a:lnSpc>
              <a:spcBef>
                <a:spcPct val="0"/>
              </a:spcBef>
            </a:pPr>
            <a:r>
              <a:rPr lang="en-US" b="true" sz="14678">
                <a:solidFill>
                  <a:srgbClr val="C6269E"/>
                </a:solidFill>
                <a:latin typeface="Raleway Bold"/>
                <a:ea typeface="Raleway Bold"/>
                <a:cs typeface="Raleway Bold"/>
                <a:sym typeface="Raleway Bold"/>
              </a:rPr>
              <a:t>You!</a:t>
            </a:r>
          </a:p>
        </p:txBody>
      </p:sp>
      <p:sp>
        <p:nvSpPr>
          <p:cNvPr name="TextBox 16" id="16"/>
          <p:cNvSpPr txBox="true"/>
          <p:nvPr/>
        </p:nvSpPr>
        <p:spPr>
          <a:xfrm rot="0">
            <a:off x="4257234" y="6592704"/>
            <a:ext cx="9642141" cy="356792"/>
          </a:xfrm>
          <a:prstGeom prst="rect">
            <a:avLst/>
          </a:prstGeom>
        </p:spPr>
        <p:txBody>
          <a:bodyPr anchor="t" rtlCol="false" tIns="0" lIns="0" bIns="0" rIns="0">
            <a:spAutoFit/>
          </a:bodyPr>
          <a:lstStyle/>
          <a:p>
            <a:pPr algn="ctr">
              <a:lnSpc>
                <a:spcPts val="2661"/>
              </a:lnSpc>
              <a:spcBef>
                <a:spcPct val="0"/>
              </a:spcBef>
            </a:pPr>
            <a:r>
              <a:rPr lang="en-US" sz="2558">
                <a:solidFill>
                  <a:srgbClr val="FFFFFF"/>
                </a:solidFill>
                <a:latin typeface="Raleway"/>
                <a:ea typeface="Raleway"/>
                <a:cs typeface="Raleway"/>
                <a:sym typeface="Raleway"/>
              </a:rPr>
              <a:t>Join us on this bubbly journey 💬🫧</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453314" y="784497"/>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5749595" y="443444"/>
            <a:ext cx="2607880" cy="2508306"/>
          </a:xfrm>
          <a:custGeom>
            <a:avLst/>
            <a:gdLst/>
            <a:ahLst/>
            <a:cxnLst/>
            <a:rect r="r" b="b" t="t" l="l"/>
            <a:pathLst>
              <a:path h="2508306" w="2607880">
                <a:moveTo>
                  <a:pt x="0" y="0"/>
                </a:moveTo>
                <a:lnTo>
                  <a:pt x="2607880" y="0"/>
                </a:lnTo>
                <a:lnTo>
                  <a:pt x="2607880" y="2508307"/>
                </a:lnTo>
                <a:lnTo>
                  <a:pt x="0" y="25083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790168" y="889272"/>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Team</a:t>
            </a:r>
          </a:p>
        </p:txBody>
      </p:sp>
      <p:sp>
        <p:nvSpPr>
          <p:cNvPr name="TextBox 10" id="10"/>
          <p:cNvSpPr txBox="true"/>
          <p:nvPr/>
        </p:nvSpPr>
        <p:spPr>
          <a:xfrm rot="0">
            <a:off x="790168" y="191928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Members.</a:t>
            </a:r>
          </a:p>
        </p:txBody>
      </p:sp>
      <p:sp>
        <p:nvSpPr>
          <p:cNvPr name="TextBox 11" id="11"/>
          <p:cNvSpPr txBox="true"/>
          <p:nvPr/>
        </p:nvSpPr>
        <p:spPr>
          <a:xfrm rot="0">
            <a:off x="790168" y="3703853"/>
            <a:ext cx="15997072" cy="3953689"/>
          </a:xfrm>
          <a:prstGeom prst="rect">
            <a:avLst/>
          </a:prstGeom>
        </p:spPr>
        <p:txBody>
          <a:bodyPr anchor="t" rtlCol="false" tIns="0" lIns="0" bIns="0" rIns="0">
            <a:spAutoFit/>
          </a:bodyPr>
          <a:lstStyle/>
          <a:p>
            <a:pPr algn="l" marL="978462" indent="-489231" lvl="1">
              <a:lnSpc>
                <a:spcPts val="6344"/>
              </a:lnSpc>
              <a:buAutoNum type="arabicPeriod" startAt="1"/>
            </a:pPr>
            <a:r>
              <a:rPr lang="en-US" sz="4532">
                <a:solidFill>
                  <a:srgbClr val="FFFFFA"/>
                </a:solidFill>
                <a:latin typeface="Raleway"/>
                <a:ea typeface="Raleway"/>
                <a:cs typeface="Raleway"/>
                <a:sym typeface="Raleway"/>
              </a:rPr>
              <a:t>Nandani Desai (KU2407U144) - Team Leader</a:t>
            </a:r>
          </a:p>
          <a:p>
            <a:pPr algn="l" marL="978462" indent="-489231" lvl="1">
              <a:lnSpc>
                <a:spcPts val="6344"/>
              </a:lnSpc>
              <a:buAutoNum type="arabicPeriod" startAt="1"/>
            </a:pPr>
            <a:r>
              <a:rPr lang="en-US" sz="4532">
                <a:solidFill>
                  <a:srgbClr val="FFFFFA"/>
                </a:solidFill>
                <a:latin typeface="Raleway"/>
                <a:ea typeface="Raleway"/>
                <a:cs typeface="Raleway"/>
                <a:sym typeface="Raleway"/>
              </a:rPr>
              <a:t>Vineet Shinde (KU2407U447)</a:t>
            </a:r>
          </a:p>
          <a:p>
            <a:pPr algn="l" marL="978462" indent="-489231" lvl="1">
              <a:lnSpc>
                <a:spcPts val="6344"/>
              </a:lnSpc>
              <a:buAutoNum type="arabicPeriod" startAt="1"/>
            </a:pPr>
            <a:r>
              <a:rPr lang="en-US" sz="4532">
                <a:solidFill>
                  <a:srgbClr val="FFFFFA"/>
                </a:solidFill>
                <a:latin typeface="Raleway"/>
                <a:ea typeface="Raleway"/>
                <a:cs typeface="Raleway"/>
                <a:sym typeface="Raleway"/>
              </a:rPr>
              <a:t>Pratham Takoliya (KU2407U168)</a:t>
            </a:r>
          </a:p>
          <a:p>
            <a:pPr algn="l" marL="978462" indent="-489231" lvl="1">
              <a:lnSpc>
                <a:spcPts val="6344"/>
              </a:lnSpc>
              <a:buAutoNum type="arabicPeriod" startAt="1"/>
            </a:pPr>
            <a:r>
              <a:rPr lang="en-US" sz="4532">
                <a:solidFill>
                  <a:srgbClr val="FFFFFA"/>
                </a:solidFill>
                <a:latin typeface="Raleway"/>
                <a:ea typeface="Raleway"/>
                <a:cs typeface="Raleway"/>
                <a:sym typeface="Raleway"/>
              </a:rPr>
              <a:t>Kartik Nandamuri (KU2407U102)</a:t>
            </a:r>
          </a:p>
          <a:p>
            <a:pPr algn="l" marL="978462" indent="-489231" lvl="1">
              <a:lnSpc>
                <a:spcPts val="6344"/>
              </a:lnSpc>
              <a:buAutoNum type="arabicPeriod" startAt="1"/>
            </a:pPr>
            <a:r>
              <a:rPr lang="en-US" sz="4532">
                <a:solidFill>
                  <a:srgbClr val="FFFFFA"/>
                </a:solidFill>
                <a:latin typeface="Raleway"/>
                <a:ea typeface="Raleway"/>
                <a:cs typeface="Raleway"/>
                <a:sym typeface="Raleway"/>
              </a:rPr>
              <a:t>Agastya Borana (KU2407U827)</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691806" y="694774"/>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1144628">
            <a:off x="4178052" y="428137"/>
            <a:ext cx="1836508" cy="1849962"/>
          </a:xfrm>
          <a:custGeom>
            <a:avLst/>
            <a:gdLst/>
            <a:ahLst/>
            <a:cxnLst/>
            <a:rect r="r" b="b" t="t" l="l"/>
            <a:pathLst>
              <a:path h="1849962" w="1836508">
                <a:moveTo>
                  <a:pt x="0" y="0"/>
                </a:moveTo>
                <a:lnTo>
                  <a:pt x="1836508" y="0"/>
                </a:lnTo>
                <a:lnTo>
                  <a:pt x="1836508" y="1849962"/>
                </a:lnTo>
                <a:lnTo>
                  <a:pt x="0" y="184996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790168" y="889272"/>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About</a:t>
            </a:r>
          </a:p>
        </p:txBody>
      </p:sp>
      <p:sp>
        <p:nvSpPr>
          <p:cNvPr name="TextBox 10" id="10"/>
          <p:cNvSpPr txBox="true"/>
          <p:nvPr/>
        </p:nvSpPr>
        <p:spPr>
          <a:xfrm rot="0">
            <a:off x="790168" y="1919283"/>
            <a:ext cx="32230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Game.</a:t>
            </a:r>
          </a:p>
        </p:txBody>
      </p:sp>
      <p:sp>
        <p:nvSpPr>
          <p:cNvPr name="TextBox 11" id="11"/>
          <p:cNvSpPr txBox="true"/>
          <p:nvPr/>
        </p:nvSpPr>
        <p:spPr>
          <a:xfrm rot="0">
            <a:off x="790168" y="4298933"/>
            <a:ext cx="16416670" cy="4064419"/>
          </a:xfrm>
          <a:prstGeom prst="rect">
            <a:avLst/>
          </a:prstGeom>
        </p:spPr>
        <p:txBody>
          <a:bodyPr anchor="t" rtlCol="false" tIns="0" lIns="0" bIns="0" rIns="0">
            <a:spAutoFit/>
          </a:bodyPr>
          <a:lstStyle/>
          <a:p>
            <a:pPr algn="l">
              <a:lnSpc>
                <a:spcPts val="6511"/>
              </a:lnSpc>
            </a:pPr>
            <a:r>
              <a:rPr lang="en-US" sz="4650">
                <a:solidFill>
                  <a:srgbClr val="FFFFFA"/>
                </a:solidFill>
                <a:latin typeface="Raleway"/>
                <a:ea typeface="Raleway"/>
                <a:cs typeface="Raleway"/>
                <a:sym typeface="Raleway"/>
              </a:rPr>
              <a:t>Game Name: Bubble Tea</a:t>
            </a:r>
          </a:p>
          <a:p>
            <a:pPr algn="l">
              <a:lnSpc>
                <a:spcPts val="6511"/>
              </a:lnSpc>
            </a:pPr>
            <a:r>
              <a:rPr lang="en-US" sz="4650">
                <a:solidFill>
                  <a:srgbClr val="FFFFFA"/>
                </a:solidFill>
                <a:latin typeface="Raleway"/>
                <a:ea typeface="Raleway"/>
                <a:cs typeface="Raleway"/>
                <a:sym typeface="Raleway"/>
              </a:rPr>
              <a:t>Game’s Platform: Hybrid i.e., online as well as offline. We have used Screentop.gg for creating the online version</a:t>
            </a:r>
          </a:p>
          <a:p>
            <a:pPr algn="l">
              <a:lnSpc>
                <a:spcPts val="6511"/>
              </a:lnSpc>
            </a:pPr>
            <a:r>
              <a:rPr lang="en-US" sz="4650">
                <a:solidFill>
                  <a:srgbClr val="FFFFFA"/>
                </a:solidFill>
                <a:latin typeface="Raleway"/>
                <a:ea typeface="Raleway"/>
                <a:cs typeface="Raleway"/>
                <a:sym typeface="Raleway"/>
              </a:rPr>
              <a:t>Genre of the Game: Strategy and Luck based competitive game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462786" y="652627"/>
            <a:ext cx="744052" cy="667852"/>
            <a:chOff x="0" y="0"/>
            <a:chExt cx="905538" cy="812800"/>
          </a:xfrm>
        </p:grpSpPr>
        <p:sp>
          <p:nvSpPr>
            <p:cNvPr name="Freeform 5" id="5"/>
            <p:cNvSpPr/>
            <p:nvPr/>
          </p:nvSpPr>
          <p:spPr>
            <a:xfrm flipH="false" flipV="false" rot="0">
              <a:off x="0" y="0"/>
              <a:ext cx="905538" cy="812800"/>
            </a:xfrm>
            <a:custGeom>
              <a:avLst/>
              <a:gdLst/>
              <a:ahLst/>
              <a:cxnLst/>
              <a:rect r="r" b="b" t="t" l="l"/>
              <a:pathLst>
                <a:path h="812800" w="905538">
                  <a:moveTo>
                    <a:pt x="452769" y="0"/>
                  </a:moveTo>
                  <a:lnTo>
                    <a:pt x="540659" y="111986"/>
                  </a:lnTo>
                  <a:lnTo>
                    <a:pt x="679154" y="54447"/>
                  </a:lnTo>
                  <a:lnTo>
                    <a:pt x="692887" y="190873"/>
                  </a:lnTo>
                  <a:lnTo>
                    <a:pt x="844878" y="203200"/>
                  </a:lnTo>
                  <a:lnTo>
                    <a:pt x="780775" y="327511"/>
                  </a:lnTo>
                  <a:lnTo>
                    <a:pt x="905538" y="406400"/>
                  </a:lnTo>
                  <a:lnTo>
                    <a:pt x="780775" y="485289"/>
                  </a:lnTo>
                  <a:lnTo>
                    <a:pt x="844878" y="609600"/>
                  </a:lnTo>
                  <a:lnTo>
                    <a:pt x="692887" y="621927"/>
                  </a:lnTo>
                  <a:lnTo>
                    <a:pt x="679154" y="758353"/>
                  </a:lnTo>
                  <a:lnTo>
                    <a:pt x="540659" y="700814"/>
                  </a:lnTo>
                  <a:lnTo>
                    <a:pt x="452769" y="812800"/>
                  </a:lnTo>
                  <a:lnTo>
                    <a:pt x="364880" y="700814"/>
                  </a:lnTo>
                  <a:lnTo>
                    <a:pt x="226385" y="758353"/>
                  </a:lnTo>
                  <a:lnTo>
                    <a:pt x="212651" y="621927"/>
                  </a:lnTo>
                  <a:lnTo>
                    <a:pt x="60660" y="609600"/>
                  </a:lnTo>
                  <a:lnTo>
                    <a:pt x="124763" y="485289"/>
                  </a:lnTo>
                  <a:lnTo>
                    <a:pt x="0" y="406400"/>
                  </a:lnTo>
                  <a:lnTo>
                    <a:pt x="124763" y="327511"/>
                  </a:lnTo>
                  <a:lnTo>
                    <a:pt x="60660" y="203200"/>
                  </a:lnTo>
                  <a:lnTo>
                    <a:pt x="212651" y="190873"/>
                  </a:lnTo>
                  <a:lnTo>
                    <a:pt x="226385" y="54447"/>
                  </a:lnTo>
                  <a:lnTo>
                    <a:pt x="364880" y="111986"/>
                  </a:lnTo>
                  <a:lnTo>
                    <a:pt x="452769" y="0"/>
                  </a:lnTo>
                  <a:close/>
                </a:path>
              </a:pathLst>
            </a:custGeom>
            <a:solidFill>
              <a:srgbClr val="F2F1EB"/>
            </a:solidFill>
          </p:spPr>
        </p:sp>
        <p:sp>
          <p:nvSpPr>
            <p:cNvPr name="TextBox 6" id="6"/>
            <p:cNvSpPr txBox="true"/>
            <p:nvPr/>
          </p:nvSpPr>
          <p:spPr>
            <a:xfrm>
              <a:off x="141490" y="155575"/>
              <a:ext cx="622557" cy="530225"/>
            </a:xfrm>
            <a:prstGeom prst="rect">
              <a:avLst/>
            </a:prstGeom>
          </p:spPr>
          <p:txBody>
            <a:bodyPr anchor="ctr" rtlCol="false" tIns="50800" lIns="50800" bIns="50800" rIns="50800"/>
            <a:lstStyle/>
            <a:p>
              <a:pPr algn="ctr">
                <a:lnSpc>
                  <a:spcPts val="2661"/>
                </a:lnSpc>
              </a:pPr>
            </a:p>
          </p:txBody>
        </p:sp>
      </p:grpSp>
      <p:sp>
        <p:nvSpPr>
          <p:cNvPr name="TextBox 7" id="7"/>
          <p:cNvSpPr txBox="true"/>
          <p:nvPr/>
        </p:nvSpPr>
        <p:spPr>
          <a:xfrm rot="0">
            <a:off x="173175" y="2400266"/>
            <a:ext cx="17935171" cy="7190172"/>
          </a:xfrm>
          <a:prstGeom prst="rect">
            <a:avLst/>
          </a:prstGeom>
        </p:spPr>
        <p:txBody>
          <a:bodyPr anchor="t" rtlCol="false" tIns="0" lIns="0" bIns="0" rIns="0">
            <a:spAutoFit/>
          </a:bodyPr>
          <a:lstStyle/>
          <a:p>
            <a:pPr algn="l">
              <a:lnSpc>
                <a:spcPts val="3030"/>
              </a:lnSpc>
            </a:pPr>
            <a:r>
              <a:rPr lang="en-US" sz="2164">
                <a:solidFill>
                  <a:srgbClr val="FFFFFA"/>
                </a:solidFill>
                <a:latin typeface="Raleway"/>
                <a:ea typeface="Raleway"/>
                <a:cs typeface="Raleway"/>
                <a:sym typeface="Raleway"/>
              </a:rPr>
              <a:t>The ideation of Bubble Tea revolves around combining elements of strategy, chance, and competition within a fun and accessible theme inspired by the global love for bubble tea. The idea was born from the desire to create a game that:</a:t>
            </a:r>
          </a:p>
          <a:p>
            <a:pPr algn="l">
              <a:lnSpc>
                <a:spcPts val="3030"/>
              </a:lnSpc>
            </a:pPr>
          </a:p>
          <a:p>
            <a:pPr algn="l">
              <a:lnSpc>
                <a:spcPts val="3030"/>
              </a:lnSpc>
            </a:pPr>
            <a:r>
              <a:rPr lang="en-US" sz="2164">
                <a:solidFill>
                  <a:srgbClr val="FFFFFA"/>
                </a:solidFill>
                <a:latin typeface="Raleway"/>
                <a:ea typeface="Raleway"/>
                <a:cs typeface="Raleway"/>
                <a:sym typeface="Raleway"/>
              </a:rPr>
              <a:t>1. Concept Inspiration:</a:t>
            </a:r>
          </a:p>
          <a:p>
            <a:pPr algn="l" marL="467326" indent="-233663" lvl="1">
              <a:lnSpc>
                <a:spcPts val="3030"/>
              </a:lnSpc>
              <a:buFont typeface="Arial"/>
              <a:buChar char="•"/>
            </a:pPr>
            <a:r>
              <a:rPr lang="en-US" sz="2164">
                <a:solidFill>
                  <a:srgbClr val="FFFFFA"/>
                </a:solidFill>
                <a:latin typeface="Raleway"/>
                <a:ea typeface="Raleway"/>
                <a:cs typeface="Raleway"/>
                <a:sym typeface="Raleway"/>
              </a:rPr>
              <a:t>Bubble Tea Culture: Inspired by the popularity of bubble tea, especially in Asian countries like Taiwan, where it originated. The game captures the excitement of customizing drinks and the fun of collecting ingredients.</a:t>
            </a:r>
          </a:p>
          <a:p>
            <a:pPr algn="l" marL="467326" indent="-233663" lvl="1">
              <a:lnSpc>
                <a:spcPts val="3030"/>
              </a:lnSpc>
              <a:buFont typeface="Arial"/>
              <a:buChar char="•"/>
            </a:pPr>
            <a:r>
              <a:rPr lang="en-US" sz="2164">
                <a:solidFill>
                  <a:srgbClr val="FFFFFA"/>
                </a:solidFill>
                <a:latin typeface="Raleway"/>
                <a:ea typeface="Raleway"/>
                <a:cs typeface="Raleway"/>
                <a:sym typeface="Raleway"/>
              </a:rPr>
              <a:t>Want to create an iconic game such as ludo, chess, business, etc.</a:t>
            </a:r>
          </a:p>
          <a:p>
            <a:pPr algn="l" marL="467326" indent="-233663" lvl="1">
              <a:lnSpc>
                <a:spcPts val="3030"/>
              </a:lnSpc>
              <a:buFont typeface="Arial"/>
              <a:buChar char="•"/>
            </a:pPr>
            <a:r>
              <a:rPr lang="en-US" sz="2164">
                <a:solidFill>
                  <a:srgbClr val="FFFFFA"/>
                </a:solidFill>
                <a:latin typeface="Raleway"/>
                <a:ea typeface="Raleway"/>
                <a:cs typeface="Raleway"/>
                <a:sym typeface="Raleway"/>
              </a:rPr>
              <a:t>Strategy Meets Luck: Incorporating the randomness of spinners while allowing strategic decision-making with special cards, making it engaging for both casual and competitive players.</a:t>
            </a:r>
          </a:p>
          <a:p>
            <a:pPr algn="l">
              <a:lnSpc>
                <a:spcPts val="3030"/>
              </a:lnSpc>
            </a:pPr>
          </a:p>
          <a:p>
            <a:pPr algn="l">
              <a:lnSpc>
                <a:spcPts val="3030"/>
              </a:lnSpc>
            </a:pPr>
            <a:r>
              <a:rPr lang="en-US" sz="2164">
                <a:solidFill>
                  <a:srgbClr val="FFFFFA"/>
                </a:solidFill>
                <a:latin typeface="Raleway"/>
                <a:ea typeface="Raleway"/>
                <a:cs typeface="Raleway"/>
                <a:sym typeface="Raleway"/>
              </a:rPr>
              <a:t>2. Core Gameplay Elements:</a:t>
            </a:r>
          </a:p>
          <a:p>
            <a:pPr algn="l" marL="467326" indent="-233663" lvl="1">
              <a:lnSpc>
                <a:spcPts val="3030"/>
              </a:lnSpc>
              <a:buFont typeface="Arial"/>
              <a:buChar char="•"/>
            </a:pPr>
            <a:r>
              <a:rPr lang="en-US" sz="2164">
                <a:solidFill>
                  <a:srgbClr val="FFFFFA"/>
                </a:solidFill>
                <a:latin typeface="Raleway"/>
                <a:ea typeface="Raleway"/>
                <a:cs typeface="Raleway"/>
                <a:sym typeface="Raleway"/>
              </a:rPr>
              <a:t>Spinner-Based Mechanics: Introduces unpredictability while ensuring that no two games are the same. Players must adapt based on their luck and available resources.</a:t>
            </a:r>
          </a:p>
          <a:p>
            <a:pPr algn="l" marL="467326" indent="-233663" lvl="1">
              <a:lnSpc>
                <a:spcPts val="3030"/>
              </a:lnSpc>
              <a:buFont typeface="Arial"/>
              <a:buChar char="•"/>
            </a:pPr>
            <a:r>
              <a:rPr lang="en-US" sz="2164">
                <a:solidFill>
                  <a:srgbClr val="FFFFFA"/>
                </a:solidFill>
                <a:latin typeface="Raleway"/>
                <a:ea typeface="Raleway"/>
                <a:cs typeface="Raleway"/>
                <a:sym typeface="Raleway"/>
              </a:rPr>
              <a:t>Card Collection: Building the best bubble tea through a mix of collecting bubble cards, obtaining tea cards, and strategically using special cards.</a:t>
            </a:r>
          </a:p>
          <a:p>
            <a:pPr algn="l" marL="467326" indent="-233663" lvl="1">
              <a:lnSpc>
                <a:spcPts val="3030"/>
              </a:lnSpc>
              <a:buFont typeface="Arial"/>
              <a:buChar char="•"/>
            </a:pPr>
            <a:r>
              <a:rPr lang="en-US" sz="2164">
                <a:solidFill>
                  <a:srgbClr val="FFFFFA"/>
                </a:solidFill>
                <a:latin typeface="Raleway"/>
                <a:ea typeface="Raleway"/>
                <a:cs typeface="Raleway"/>
                <a:sym typeface="Raleway"/>
              </a:rPr>
              <a:t>Risk vs. Reward: Players must carefully decide when to grow their bubbles, merge them, or protect them from opponents, adding depth to the game.</a:t>
            </a:r>
          </a:p>
          <a:p>
            <a:pPr algn="l">
              <a:lnSpc>
                <a:spcPts val="3030"/>
              </a:lnSpc>
            </a:pPr>
          </a:p>
          <a:p>
            <a:pPr algn="l">
              <a:lnSpc>
                <a:spcPts val="3030"/>
              </a:lnSpc>
            </a:pPr>
          </a:p>
        </p:txBody>
      </p:sp>
      <p:sp>
        <p:nvSpPr>
          <p:cNvPr name="Freeform 8" id="8"/>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0">
            <a:off x="5257350" y="291779"/>
            <a:ext cx="1844179" cy="2057400"/>
          </a:xfrm>
          <a:custGeom>
            <a:avLst/>
            <a:gdLst/>
            <a:ahLst/>
            <a:cxnLst/>
            <a:rect r="r" b="b" t="t" l="l"/>
            <a:pathLst>
              <a:path h="2057400" w="1844179">
                <a:moveTo>
                  <a:pt x="0" y="0"/>
                </a:moveTo>
                <a:lnTo>
                  <a:pt x="1844179" y="0"/>
                </a:lnTo>
                <a:lnTo>
                  <a:pt x="1844179"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Ideation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538986" y="751858"/>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TextBox 7" id="7"/>
          <p:cNvSpPr txBox="true"/>
          <p:nvPr/>
        </p:nvSpPr>
        <p:spPr>
          <a:xfrm rot="0">
            <a:off x="790168" y="856633"/>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Ideation</a:t>
            </a:r>
          </a:p>
        </p:txBody>
      </p:sp>
      <p:sp>
        <p:nvSpPr>
          <p:cNvPr name="TextBox 8" id="8"/>
          <p:cNvSpPr txBox="true"/>
          <p:nvPr/>
        </p:nvSpPr>
        <p:spPr>
          <a:xfrm rot="0">
            <a:off x="290497" y="2252139"/>
            <a:ext cx="16582416" cy="7557840"/>
          </a:xfrm>
          <a:prstGeom prst="rect">
            <a:avLst/>
          </a:prstGeom>
        </p:spPr>
        <p:txBody>
          <a:bodyPr anchor="t" rtlCol="false" tIns="0" lIns="0" bIns="0" rIns="0">
            <a:spAutoFit/>
          </a:bodyPr>
          <a:lstStyle/>
          <a:p>
            <a:pPr algn="l">
              <a:lnSpc>
                <a:spcPts val="3186"/>
              </a:lnSpc>
            </a:pPr>
            <a:r>
              <a:rPr lang="en-US" sz="2275">
                <a:solidFill>
                  <a:srgbClr val="FFFFFA"/>
                </a:solidFill>
                <a:latin typeface="Raleway"/>
                <a:ea typeface="Raleway"/>
                <a:cs typeface="Raleway"/>
                <a:sym typeface="Raleway"/>
              </a:rPr>
              <a:t>3. Game Experience Goals:</a:t>
            </a:r>
          </a:p>
          <a:p>
            <a:pPr algn="l" marL="491382" indent="-245691" lvl="1">
              <a:lnSpc>
                <a:spcPts val="3186"/>
              </a:lnSpc>
              <a:buFont typeface="Arial"/>
              <a:buChar char="•"/>
            </a:pPr>
            <a:r>
              <a:rPr lang="en-US" sz="2275">
                <a:solidFill>
                  <a:srgbClr val="FFFFFA"/>
                </a:solidFill>
                <a:latin typeface="Raleway"/>
                <a:ea typeface="Raleway"/>
                <a:cs typeface="Raleway"/>
                <a:sym typeface="Raleway"/>
              </a:rPr>
              <a:t>Fun &amp; Lighthearted: The game should be easy to learn but have enough depth to keep players engaged.</a:t>
            </a:r>
          </a:p>
          <a:p>
            <a:pPr algn="l" marL="491382" indent="-245691" lvl="1">
              <a:lnSpc>
                <a:spcPts val="3186"/>
              </a:lnSpc>
              <a:buFont typeface="Arial"/>
              <a:buChar char="•"/>
            </a:pPr>
            <a:r>
              <a:rPr lang="en-US" sz="2275">
                <a:solidFill>
                  <a:srgbClr val="FFFFFA"/>
                </a:solidFill>
                <a:latin typeface="Raleway"/>
                <a:ea typeface="Raleway"/>
                <a:cs typeface="Raleway"/>
                <a:sym typeface="Raleway"/>
              </a:rPr>
              <a:t>Replayability: Various card combinations and strategic choices ensure each game feels unique.</a:t>
            </a:r>
          </a:p>
          <a:p>
            <a:pPr algn="l" marL="491382" indent="-245691" lvl="1">
              <a:lnSpc>
                <a:spcPts val="3186"/>
              </a:lnSpc>
              <a:buFont typeface="Arial"/>
              <a:buChar char="•"/>
            </a:pPr>
            <a:r>
              <a:rPr lang="en-US" sz="2275">
                <a:solidFill>
                  <a:srgbClr val="FFFFFA"/>
                </a:solidFill>
                <a:latin typeface="Raleway"/>
                <a:ea typeface="Raleway"/>
                <a:cs typeface="Raleway"/>
                <a:sym typeface="Raleway"/>
              </a:rPr>
              <a:t>Aesthetic Appeal: Vibrant colors, cute bubble tea-themed art, and playful design elements make it visually appealing.</a:t>
            </a:r>
          </a:p>
          <a:p>
            <a:pPr algn="l">
              <a:lnSpc>
                <a:spcPts val="3186"/>
              </a:lnSpc>
            </a:pPr>
          </a:p>
          <a:p>
            <a:pPr algn="l">
              <a:lnSpc>
                <a:spcPts val="3186"/>
              </a:lnSpc>
            </a:pPr>
            <a:r>
              <a:rPr lang="en-US" sz="2275">
                <a:solidFill>
                  <a:srgbClr val="FFFFFA"/>
                </a:solidFill>
                <a:latin typeface="Raleway"/>
                <a:ea typeface="Raleway"/>
                <a:cs typeface="Raleway"/>
                <a:sym typeface="Raleway"/>
              </a:rPr>
              <a:t>4. Target Audience:</a:t>
            </a:r>
          </a:p>
          <a:p>
            <a:pPr algn="l" marL="491382" indent="-245691" lvl="1">
              <a:lnSpc>
                <a:spcPts val="3186"/>
              </a:lnSpc>
              <a:buFont typeface="Arial"/>
              <a:buChar char="•"/>
            </a:pPr>
            <a:r>
              <a:rPr lang="en-US" sz="2275">
                <a:solidFill>
                  <a:srgbClr val="FFFFFA"/>
                </a:solidFill>
                <a:latin typeface="Raleway"/>
                <a:ea typeface="Raleway"/>
                <a:cs typeface="Raleway"/>
                <a:sym typeface="Raleway"/>
              </a:rPr>
              <a:t>Casual Gamers: Families and friends looking for a fun, easy-to-play game.</a:t>
            </a:r>
          </a:p>
          <a:p>
            <a:pPr algn="l" marL="491382" indent="-245691" lvl="1">
              <a:lnSpc>
                <a:spcPts val="3186"/>
              </a:lnSpc>
              <a:buFont typeface="Arial"/>
              <a:buChar char="•"/>
            </a:pPr>
            <a:r>
              <a:rPr lang="en-US" sz="2275">
                <a:solidFill>
                  <a:srgbClr val="FFFFFA"/>
                </a:solidFill>
                <a:latin typeface="Raleway"/>
                <a:ea typeface="Raleway"/>
                <a:cs typeface="Raleway"/>
                <a:sym typeface="Raleway"/>
              </a:rPr>
              <a:t>Board Game Enthusiasts: Players who enjoy light strategy with a bit of luck.</a:t>
            </a:r>
          </a:p>
          <a:p>
            <a:pPr algn="l" marL="491382" indent="-245691" lvl="1">
              <a:lnSpc>
                <a:spcPts val="3186"/>
              </a:lnSpc>
              <a:buFont typeface="Arial"/>
              <a:buChar char="•"/>
            </a:pPr>
            <a:r>
              <a:rPr lang="en-US" sz="2275">
                <a:solidFill>
                  <a:srgbClr val="FFFFFA"/>
                </a:solidFill>
                <a:latin typeface="Raleway"/>
                <a:ea typeface="Raleway"/>
                <a:cs typeface="Raleway"/>
                <a:sym typeface="Raleway"/>
              </a:rPr>
              <a:t>Bubble Tea Lovers: A perfect thematic game for fans of bubble tea culture.</a:t>
            </a:r>
          </a:p>
          <a:p>
            <a:pPr algn="l">
              <a:lnSpc>
                <a:spcPts val="3186"/>
              </a:lnSpc>
            </a:pPr>
          </a:p>
          <a:p>
            <a:pPr algn="l">
              <a:lnSpc>
                <a:spcPts val="3186"/>
              </a:lnSpc>
            </a:pPr>
            <a:r>
              <a:rPr lang="en-US" sz="2275">
                <a:solidFill>
                  <a:srgbClr val="FFFFFA"/>
                </a:solidFill>
                <a:latin typeface="Raleway"/>
                <a:ea typeface="Raleway"/>
                <a:cs typeface="Raleway"/>
                <a:sym typeface="Raleway"/>
              </a:rPr>
              <a:t>5. Key Game Features Developed Through Ideation:</a:t>
            </a:r>
          </a:p>
          <a:p>
            <a:pPr algn="l" marL="491382" indent="-245691" lvl="1">
              <a:lnSpc>
                <a:spcPts val="3186"/>
              </a:lnSpc>
              <a:buFont typeface="Arial"/>
              <a:buChar char="•"/>
            </a:pPr>
            <a:r>
              <a:rPr lang="en-US" sz="2275">
                <a:solidFill>
                  <a:srgbClr val="FFFFFA"/>
                </a:solidFill>
                <a:latin typeface="Raleway"/>
                <a:ea typeface="Raleway"/>
                <a:cs typeface="Raleway"/>
                <a:sym typeface="Raleway"/>
              </a:rPr>
              <a:t>Bubble Levels (1-5) Mechanic: Encourages careful balancing—players must avoid getting their bubbles popped.</a:t>
            </a:r>
          </a:p>
          <a:p>
            <a:pPr algn="l" marL="491382" indent="-245691" lvl="1">
              <a:lnSpc>
                <a:spcPts val="3186"/>
              </a:lnSpc>
              <a:buFont typeface="Arial"/>
              <a:buChar char="•"/>
            </a:pPr>
            <a:r>
              <a:rPr lang="en-US" sz="2275">
                <a:solidFill>
                  <a:srgbClr val="FFFFFA"/>
                </a:solidFill>
                <a:latin typeface="Raleway"/>
                <a:ea typeface="Raleway"/>
                <a:cs typeface="Raleway"/>
                <a:sym typeface="Raleway"/>
              </a:rPr>
              <a:t>Special Cards: Allow strategic depth, adding a competitive edge with elements like protection, sabotage, and upgrades.</a:t>
            </a:r>
          </a:p>
          <a:p>
            <a:pPr algn="l" marL="491382" indent="-245691" lvl="1">
              <a:lnSpc>
                <a:spcPts val="3186"/>
              </a:lnSpc>
              <a:buFont typeface="Arial"/>
              <a:buChar char="•"/>
            </a:pPr>
            <a:r>
              <a:rPr lang="en-US" sz="2275">
                <a:solidFill>
                  <a:srgbClr val="FFFFFA"/>
                </a:solidFill>
                <a:latin typeface="Raleway"/>
                <a:ea typeface="Raleway"/>
                <a:cs typeface="Raleway"/>
                <a:sym typeface="Raleway"/>
              </a:rPr>
              <a:t>Winning Condition: Encourages players to decide the best moment to declare their bubble tea, creating tension and excitement.</a:t>
            </a:r>
          </a:p>
          <a:p>
            <a:pPr algn="l">
              <a:lnSpc>
                <a:spcPts val="3186"/>
              </a:lnSpc>
            </a:pPr>
          </a:p>
          <a:p>
            <a:pPr algn="l">
              <a:lnSpc>
                <a:spcPts val="3186"/>
              </a:lnSpc>
            </a:pPr>
            <a:r>
              <a:rPr lang="en-US" sz="2275">
                <a:solidFill>
                  <a:srgbClr val="FFFFFA"/>
                </a:solidFill>
                <a:latin typeface="Raleway"/>
                <a:ea typeface="Raleway"/>
                <a:cs typeface="Raleway"/>
                <a:sym typeface="Raleway"/>
              </a:rPr>
              <a:t>By blending luck, strategy, and thematic charm, the ideation process has shaped Bubble Tea into an exciting and engaging game that appeals to a wide range of players.</a:t>
            </a:r>
          </a:p>
          <a:p>
            <a:pPr algn="l">
              <a:lnSpc>
                <a:spcPts val="3186"/>
              </a:lnSpc>
            </a:pPr>
          </a:p>
        </p:txBody>
      </p:sp>
      <p:sp>
        <p:nvSpPr>
          <p:cNvPr name="Freeform 9" id="9"/>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0" id="10"/>
          <p:cNvSpPr/>
          <p:nvPr/>
        </p:nvSpPr>
        <p:spPr>
          <a:xfrm flipH="false" flipV="false" rot="0">
            <a:off x="5257350" y="291779"/>
            <a:ext cx="1844179" cy="2057400"/>
          </a:xfrm>
          <a:custGeom>
            <a:avLst/>
            <a:gdLst/>
            <a:ahLst/>
            <a:cxnLst/>
            <a:rect r="r" b="b" t="t" l="l"/>
            <a:pathLst>
              <a:path h="2057400" w="1844179">
                <a:moveTo>
                  <a:pt x="0" y="0"/>
                </a:moveTo>
                <a:lnTo>
                  <a:pt x="1844179" y="0"/>
                </a:lnTo>
                <a:lnTo>
                  <a:pt x="1844179"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925374" y="610615"/>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TextBox 7" id="7"/>
          <p:cNvSpPr txBox="true"/>
          <p:nvPr/>
        </p:nvSpPr>
        <p:spPr>
          <a:xfrm rot="0">
            <a:off x="333336" y="1465537"/>
            <a:ext cx="16873502" cy="7981316"/>
          </a:xfrm>
          <a:prstGeom prst="rect">
            <a:avLst/>
          </a:prstGeom>
        </p:spPr>
        <p:txBody>
          <a:bodyPr anchor="t" rtlCol="false" tIns="0" lIns="0" bIns="0" rIns="0">
            <a:spAutoFit/>
          </a:bodyPr>
          <a:lstStyle/>
          <a:p>
            <a:pPr algn="l">
              <a:lnSpc>
                <a:spcPts val="2776"/>
              </a:lnSpc>
            </a:pPr>
            <a:r>
              <a:rPr lang="en-US" sz="1983">
                <a:solidFill>
                  <a:srgbClr val="FFFFFA"/>
                </a:solidFill>
                <a:latin typeface="Raleway"/>
                <a:ea typeface="Raleway"/>
                <a:cs typeface="Raleway"/>
                <a:sym typeface="Raleway"/>
              </a:rPr>
              <a:t>Bubble Tea is a competitive card game where you aim to create the best Bubble Tea by strategically collecting and using cards. Here's the gist:</a:t>
            </a:r>
          </a:p>
          <a:p>
            <a:pPr algn="l">
              <a:lnSpc>
                <a:spcPts val="2776"/>
              </a:lnSpc>
            </a:pPr>
          </a:p>
          <a:p>
            <a:pPr algn="l">
              <a:lnSpc>
                <a:spcPts val="2776"/>
              </a:lnSpc>
            </a:pPr>
            <a:r>
              <a:rPr lang="en-US" sz="1983">
                <a:solidFill>
                  <a:srgbClr val="FFFFFA"/>
                </a:solidFill>
                <a:latin typeface="Raleway"/>
                <a:ea typeface="Raleway"/>
                <a:cs typeface="Raleway"/>
                <a:sym typeface="Raleway"/>
              </a:rPr>
              <a:t>1. The Goal:</a:t>
            </a:r>
          </a:p>
          <a:p>
            <a:pPr algn="l">
              <a:lnSpc>
                <a:spcPts val="2776"/>
              </a:lnSpc>
            </a:pPr>
            <a:r>
              <a:rPr lang="en-US" sz="1983">
                <a:solidFill>
                  <a:srgbClr val="FFFFFA"/>
                </a:solidFill>
                <a:latin typeface="Raleway"/>
                <a:ea typeface="Raleway"/>
                <a:cs typeface="Raleway"/>
                <a:sym typeface="Raleway"/>
              </a:rPr>
              <a:t>*   Fill all four of your Bubble Card spaces.</a:t>
            </a:r>
          </a:p>
          <a:p>
            <a:pPr algn="l">
              <a:lnSpc>
                <a:spcPts val="2776"/>
              </a:lnSpc>
            </a:pPr>
            <a:r>
              <a:rPr lang="en-US" sz="1983">
                <a:solidFill>
                  <a:srgbClr val="FFFFFA"/>
                </a:solidFill>
                <a:latin typeface="Raleway"/>
                <a:ea typeface="Raleway"/>
                <a:cs typeface="Raleway"/>
                <a:sym typeface="Raleway"/>
              </a:rPr>
              <a:t>*   Get a Tea Card.</a:t>
            </a:r>
          </a:p>
          <a:p>
            <a:pPr algn="l">
              <a:lnSpc>
                <a:spcPts val="2776"/>
              </a:lnSpc>
            </a:pPr>
            <a:r>
              <a:rPr lang="en-US" sz="1983">
                <a:solidFill>
                  <a:srgbClr val="FFFFFA"/>
                </a:solidFill>
                <a:latin typeface="Raleway"/>
                <a:ea typeface="Raleway"/>
                <a:cs typeface="Raleway"/>
                <a:sym typeface="Raleway"/>
              </a:rPr>
              <a:t>*   Have the highest scoring collection of bubbles at the end of the game.</a:t>
            </a:r>
          </a:p>
          <a:p>
            <a:pPr algn="l">
              <a:lnSpc>
                <a:spcPts val="2776"/>
              </a:lnSpc>
            </a:pPr>
          </a:p>
          <a:p>
            <a:pPr algn="l">
              <a:lnSpc>
                <a:spcPts val="2776"/>
              </a:lnSpc>
            </a:pPr>
            <a:r>
              <a:rPr lang="en-US" sz="1983">
                <a:solidFill>
                  <a:srgbClr val="FFFFFA"/>
                </a:solidFill>
                <a:latin typeface="Raleway"/>
                <a:ea typeface="Raleway"/>
                <a:cs typeface="Raleway"/>
                <a:sym typeface="Raleway"/>
              </a:rPr>
              <a:t>2. Key Mechanics:</a:t>
            </a:r>
          </a:p>
          <a:p>
            <a:pPr algn="l">
              <a:lnSpc>
                <a:spcPts val="2776"/>
              </a:lnSpc>
            </a:pPr>
            <a:r>
              <a:rPr lang="en-US" sz="1983">
                <a:solidFill>
                  <a:srgbClr val="FFFFFA"/>
                </a:solidFill>
                <a:latin typeface="Raleway"/>
                <a:ea typeface="Raleway"/>
                <a:cs typeface="Raleway"/>
                <a:sym typeface="Raleway"/>
              </a:rPr>
              <a:t>*   Spin &amp; Collect: Each turn, you spin a spinner to get Bubble Cards (levels 1-3) or a special card.</a:t>
            </a:r>
          </a:p>
          <a:p>
            <a:pPr algn="l">
              <a:lnSpc>
                <a:spcPts val="2776"/>
              </a:lnSpc>
            </a:pPr>
            <a:r>
              <a:rPr lang="en-US" sz="1983">
                <a:solidFill>
                  <a:srgbClr val="FFFFFA"/>
                </a:solidFill>
                <a:latin typeface="Raleway"/>
                <a:ea typeface="Raleway"/>
                <a:cs typeface="Raleway"/>
                <a:sym typeface="Raleway"/>
              </a:rPr>
              <a:t>*   Card Management: You have limited space for Bubble Cards and Special Cards. You'll need to make strategic choices about which cards to keep and which to discard.</a:t>
            </a:r>
          </a:p>
          <a:p>
            <a:pPr algn="l">
              <a:lnSpc>
                <a:spcPts val="2776"/>
              </a:lnSpc>
            </a:pPr>
            <a:r>
              <a:rPr lang="en-US" sz="1983">
                <a:solidFill>
                  <a:srgbClr val="FFFFFA"/>
                </a:solidFill>
                <a:latin typeface="Raleway"/>
                <a:ea typeface="Raleway"/>
                <a:cs typeface="Raleway"/>
                <a:sym typeface="Raleway"/>
              </a:rPr>
              <a:t>*   Special Cards: These cards add exciting twists! You can:</a:t>
            </a:r>
          </a:p>
          <a:p>
            <a:pPr algn="l">
              <a:lnSpc>
                <a:spcPts val="2776"/>
              </a:lnSpc>
            </a:pPr>
            <a:r>
              <a:rPr lang="en-US" sz="1983">
                <a:solidFill>
                  <a:srgbClr val="FFFFFA"/>
                </a:solidFill>
                <a:latin typeface="Raleway"/>
                <a:ea typeface="Raleway"/>
                <a:cs typeface="Raleway"/>
                <a:sym typeface="Raleway"/>
              </a:rPr>
              <a:t>    *   Boost your bubbles (Bubble Blower)</a:t>
            </a:r>
          </a:p>
          <a:p>
            <a:pPr algn="l">
              <a:lnSpc>
                <a:spcPts val="2776"/>
              </a:lnSpc>
            </a:pPr>
            <a:r>
              <a:rPr lang="en-US" sz="1983">
                <a:solidFill>
                  <a:srgbClr val="FFFFFA"/>
                </a:solidFill>
                <a:latin typeface="Raleway"/>
                <a:ea typeface="Raleway"/>
                <a:cs typeface="Raleway"/>
                <a:sym typeface="Raleway"/>
              </a:rPr>
              <a:t>    *   Combine bubbles (Bubble Merger)</a:t>
            </a:r>
          </a:p>
          <a:p>
            <a:pPr algn="l">
              <a:lnSpc>
                <a:spcPts val="2776"/>
              </a:lnSpc>
            </a:pPr>
            <a:r>
              <a:rPr lang="en-US" sz="1983">
                <a:solidFill>
                  <a:srgbClr val="FFFFFA"/>
                </a:solidFill>
                <a:latin typeface="Raleway"/>
                <a:ea typeface="Raleway"/>
                <a:cs typeface="Raleway"/>
                <a:sym typeface="Raleway"/>
              </a:rPr>
              <a:t>    *   Pop opponent's bubbles (Bubble Dart)</a:t>
            </a:r>
          </a:p>
          <a:p>
            <a:pPr algn="l">
              <a:lnSpc>
                <a:spcPts val="2776"/>
              </a:lnSpc>
            </a:pPr>
            <a:r>
              <a:rPr lang="en-US" sz="1983">
                <a:solidFill>
                  <a:srgbClr val="FFFFFA"/>
                </a:solidFill>
                <a:latin typeface="Raleway"/>
                <a:ea typeface="Raleway"/>
                <a:cs typeface="Raleway"/>
                <a:sym typeface="Raleway"/>
              </a:rPr>
              <a:t>    *   Protect your bubbles (Bubble Freezer)</a:t>
            </a:r>
          </a:p>
          <a:p>
            <a:pPr algn="l">
              <a:lnSpc>
                <a:spcPts val="2776"/>
              </a:lnSpc>
            </a:pPr>
            <a:r>
              <a:rPr lang="en-US" sz="1983">
                <a:solidFill>
                  <a:srgbClr val="FFFFFA"/>
                </a:solidFill>
                <a:latin typeface="Raleway"/>
                <a:ea typeface="Raleway"/>
                <a:cs typeface="Raleway"/>
                <a:sym typeface="Raleway"/>
              </a:rPr>
              <a:t>    *   Get a card of your choice (Wild Card)</a:t>
            </a:r>
          </a:p>
          <a:p>
            <a:pPr algn="l">
              <a:lnSpc>
                <a:spcPts val="2776"/>
              </a:lnSpc>
            </a:pPr>
            <a:r>
              <a:rPr lang="en-US" sz="1983">
                <a:solidFill>
                  <a:srgbClr val="FFFFFA"/>
                </a:solidFill>
                <a:latin typeface="Raleway"/>
                <a:ea typeface="Raleway"/>
                <a:cs typeface="Raleway"/>
                <a:sym typeface="Raleway"/>
              </a:rPr>
              <a:t>*   Bubble Card Powers:</a:t>
            </a:r>
          </a:p>
          <a:p>
            <a:pPr algn="l">
              <a:lnSpc>
                <a:spcPts val="2776"/>
              </a:lnSpc>
            </a:pPr>
            <a:r>
              <a:rPr lang="en-US" sz="1983">
                <a:solidFill>
                  <a:srgbClr val="FFFFFA"/>
                </a:solidFill>
                <a:latin typeface="Raleway"/>
                <a:ea typeface="Raleway"/>
                <a:cs typeface="Raleway"/>
                <a:sym typeface="Raleway"/>
              </a:rPr>
              <a:t>    *   Level Up: Bubbles have levels (1-5). Higher levels are better but be careful. A bubble that reaches level 6 or higher pops and is removed from the game.</a:t>
            </a:r>
          </a:p>
          <a:p>
            <a:pPr algn="l">
              <a:lnSpc>
                <a:spcPts val="2776"/>
              </a:lnSpc>
            </a:pPr>
            <a:r>
              <a:rPr lang="en-US" sz="1983">
                <a:solidFill>
                  <a:srgbClr val="FFFFFA"/>
                </a:solidFill>
                <a:latin typeface="Raleway"/>
                <a:ea typeface="Raleway"/>
                <a:cs typeface="Raleway"/>
                <a:sym typeface="Raleway"/>
              </a:rPr>
              <a:t>    *   Matching Pop: A bubble can instantly pop any other bubble (yours or an opponent's) of the same level at any point in the game. This can be used to attack, defend or even get rid of your own bubbles for strategic reasons.</a:t>
            </a:r>
          </a:p>
          <a:p>
            <a:pPr algn="l">
              <a:lnSpc>
                <a:spcPts val="2776"/>
              </a:lnSpc>
            </a:pPr>
          </a:p>
        </p:txBody>
      </p:sp>
      <p:sp>
        <p:nvSpPr>
          <p:cNvPr name="Freeform 8" id="8"/>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1943649">
            <a:off x="7825732" y="440231"/>
            <a:ext cx="1272863" cy="539231"/>
          </a:xfrm>
          <a:custGeom>
            <a:avLst/>
            <a:gdLst/>
            <a:ahLst/>
            <a:cxnLst/>
            <a:rect r="r" b="b" t="t" l="l"/>
            <a:pathLst>
              <a:path h="539231" w="1272863">
                <a:moveTo>
                  <a:pt x="0" y="0"/>
                </a:moveTo>
                <a:lnTo>
                  <a:pt x="1272864" y="0"/>
                </a:lnTo>
                <a:lnTo>
                  <a:pt x="1272864" y="539231"/>
                </a:lnTo>
                <a:lnTo>
                  <a:pt x="0" y="53923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0" id="10"/>
          <p:cNvSpPr txBox="true"/>
          <p:nvPr/>
        </p:nvSpPr>
        <p:spPr>
          <a:xfrm rot="0">
            <a:off x="335839" y="480695"/>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Core </a:t>
            </a:r>
          </a:p>
        </p:txBody>
      </p:sp>
      <p:sp>
        <p:nvSpPr>
          <p:cNvPr name="TextBox 11" id="11"/>
          <p:cNvSpPr txBox="true"/>
          <p:nvPr/>
        </p:nvSpPr>
        <p:spPr>
          <a:xfrm rot="0">
            <a:off x="2680464" y="480695"/>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Gameplay.</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5361577" y="986553"/>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TextBox 7" id="7"/>
          <p:cNvSpPr txBox="true"/>
          <p:nvPr/>
        </p:nvSpPr>
        <p:spPr>
          <a:xfrm rot="0">
            <a:off x="16315179" y="1221648"/>
            <a:ext cx="944121" cy="291514"/>
          </a:xfrm>
          <a:prstGeom prst="rect">
            <a:avLst/>
          </a:prstGeom>
        </p:spPr>
        <p:txBody>
          <a:bodyPr anchor="t" rtlCol="false" tIns="0" lIns="0" bIns="0" rIns="0">
            <a:spAutoFit/>
          </a:bodyPr>
          <a:lstStyle/>
          <a:p>
            <a:pPr algn="l">
              <a:lnSpc>
                <a:spcPts val="2245"/>
              </a:lnSpc>
              <a:spcBef>
                <a:spcPct val="0"/>
              </a:spcBef>
            </a:pPr>
            <a:r>
              <a:rPr lang="en-US" sz="2158">
                <a:solidFill>
                  <a:srgbClr val="FFFFFF"/>
                </a:solidFill>
                <a:latin typeface="Montserrat"/>
                <a:ea typeface="Montserrat"/>
                <a:cs typeface="Montserrat"/>
                <a:sym typeface="Montserrat"/>
              </a:rPr>
              <a:t>2025</a:t>
            </a:r>
          </a:p>
        </p:txBody>
      </p:sp>
      <p:sp>
        <p:nvSpPr>
          <p:cNvPr name="TextBox 8" id="8"/>
          <p:cNvSpPr txBox="true"/>
          <p:nvPr/>
        </p:nvSpPr>
        <p:spPr>
          <a:xfrm rot="0">
            <a:off x="335839" y="480695"/>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Heavy"/>
                <a:ea typeface="Raleway Heavy"/>
                <a:cs typeface="Raleway Heavy"/>
                <a:sym typeface="Raleway Heavy"/>
              </a:rPr>
              <a:t>Core </a:t>
            </a:r>
          </a:p>
        </p:txBody>
      </p:sp>
      <p:sp>
        <p:nvSpPr>
          <p:cNvPr name="TextBox 9" id="9"/>
          <p:cNvSpPr txBox="true"/>
          <p:nvPr/>
        </p:nvSpPr>
        <p:spPr>
          <a:xfrm rot="0">
            <a:off x="537388" y="3173687"/>
            <a:ext cx="17551579" cy="3593117"/>
          </a:xfrm>
          <a:prstGeom prst="rect">
            <a:avLst/>
          </a:prstGeom>
        </p:spPr>
        <p:txBody>
          <a:bodyPr anchor="t" rtlCol="false" tIns="0" lIns="0" bIns="0" rIns="0">
            <a:spAutoFit/>
          </a:bodyPr>
          <a:lstStyle/>
          <a:p>
            <a:pPr algn="l">
              <a:lnSpc>
                <a:spcPts val="4079"/>
              </a:lnSpc>
            </a:pPr>
            <a:r>
              <a:rPr lang="en-US" sz="2913">
                <a:solidFill>
                  <a:srgbClr val="FFFFFA"/>
                </a:solidFill>
                <a:latin typeface="Raleway"/>
                <a:ea typeface="Raleway"/>
                <a:cs typeface="Raleway"/>
                <a:sym typeface="Raleway"/>
              </a:rPr>
              <a:t>3. Gameplay Flow:</a:t>
            </a:r>
          </a:p>
          <a:p>
            <a:pPr algn="l">
              <a:lnSpc>
                <a:spcPts val="4079"/>
              </a:lnSpc>
            </a:pPr>
            <a:r>
              <a:rPr lang="en-US" sz="2913">
                <a:solidFill>
                  <a:srgbClr val="FFFFFA"/>
                </a:solidFill>
                <a:latin typeface="Raleway"/>
                <a:ea typeface="Raleway"/>
                <a:cs typeface="Raleway"/>
                <a:sym typeface="Raleway"/>
              </a:rPr>
              <a:t>1.  Spin: Spin the spinner to get a card.</a:t>
            </a:r>
          </a:p>
          <a:p>
            <a:pPr algn="l">
              <a:lnSpc>
                <a:spcPts val="4079"/>
              </a:lnSpc>
            </a:pPr>
            <a:r>
              <a:rPr lang="en-US" sz="2913">
                <a:solidFill>
                  <a:srgbClr val="FFFFFA"/>
                </a:solidFill>
                <a:latin typeface="Raleway"/>
                <a:ea typeface="Raleway"/>
                <a:cs typeface="Raleway"/>
                <a:sym typeface="Raleway"/>
              </a:rPr>
              <a:t>2.  Action: Play a Special Card, use a bubble card power, or pass.</a:t>
            </a:r>
          </a:p>
          <a:p>
            <a:pPr algn="l">
              <a:lnSpc>
                <a:spcPts val="4079"/>
              </a:lnSpc>
            </a:pPr>
            <a:r>
              <a:rPr lang="en-US" sz="2913">
                <a:solidFill>
                  <a:srgbClr val="FFFFFA"/>
                </a:solidFill>
                <a:latin typeface="Raleway"/>
                <a:ea typeface="Raleway"/>
                <a:cs typeface="Raleway"/>
                <a:sym typeface="Raleway"/>
              </a:rPr>
              <a:t>3.  Manage: Discard cards if you have more than your board allows.</a:t>
            </a:r>
          </a:p>
          <a:p>
            <a:pPr algn="l">
              <a:lnSpc>
                <a:spcPts val="4079"/>
              </a:lnSpc>
            </a:pPr>
            <a:r>
              <a:rPr lang="en-US" sz="2913">
                <a:solidFill>
                  <a:srgbClr val="FFFFFA"/>
                </a:solidFill>
                <a:latin typeface="Raleway"/>
                <a:ea typeface="Raleway"/>
                <a:cs typeface="Raleway"/>
                <a:sym typeface="Raleway"/>
              </a:rPr>
              <a:t>4.  Declare "BUBBLE TEA!"</a:t>
            </a:r>
          </a:p>
          <a:p>
            <a:pPr algn="l">
              <a:lnSpc>
                <a:spcPts val="4079"/>
              </a:lnSpc>
            </a:pPr>
            <a:r>
              <a:rPr lang="en-US" sz="2913">
                <a:solidFill>
                  <a:srgbClr val="FFFFFA"/>
                </a:solidFill>
                <a:latin typeface="Raleway"/>
                <a:ea typeface="Raleway"/>
                <a:cs typeface="Raleway"/>
                <a:sym typeface="Raleway"/>
              </a:rPr>
              <a:t>5.  Scoring:  After everyone declares "Bubble Tea!", the player with the highest-scoring bubble combination wins.</a:t>
            </a:r>
          </a:p>
        </p:txBody>
      </p:sp>
      <p:sp>
        <p:nvSpPr>
          <p:cNvPr name="Freeform 10" id="10"/>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1" id="11"/>
          <p:cNvSpPr txBox="true"/>
          <p:nvPr/>
        </p:nvSpPr>
        <p:spPr>
          <a:xfrm rot="0">
            <a:off x="2680464" y="480695"/>
            <a:ext cx="5229605"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Gameplay.</a:t>
            </a:r>
          </a:p>
        </p:txBody>
      </p:sp>
      <p:sp>
        <p:nvSpPr>
          <p:cNvPr name="Freeform 12" id="12"/>
          <p:cNvSpPr/>
          <p:nvPr/>
        </p:nvSpPr>
        <p:spPr>
          <a:xfrm flipH="false" flipV="false" rot="-1943649">
            <a:off x="7825732" y="440231"/>
            <a:ext cx="1272863" cy="539231"/>
          </a:xfrm>
          <a:custGeom>
            <a:avLst/>
            <a:gdLst/>
            <a:ahLst/>
            <a:cxnLst/>
            <a:rect r="r" b="b" t="t" l="l"/>
            <a:pathLst>
              <a:path h="539231" w="1272863">
                <a:moveTo>
                  <a:pt x="0" y="0"/>
                </a:moveTo>
                <a:lnTo>
                  <a:pt x="1272864" y="0"/>
                </a:lnTo>
                <a:lnTo>
                  <a:pt x="1272864" y="539231"/>
                </a:lnTo>
                <a:lnTo>
                  <a:pt x="0" y="53923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872912" y="694774"/>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1943649">
            <a:off x="8676746" y="482242"/>
            <a:ext cx="1272863" cy="539231"/>
          </a:xfrm>
          <a:custGeom>
            <a:avLst/>
            <a:gdLst/>
            <a:ahLst/>
            <a:cxnLst/>
            <a:rect r="r" b="b" t="t" l="l"/>
            <a:pathLst>
              <a:path h="539231" w="1272863">
                <a:moveTo>
                  <a:pt x="0" y="0"/>
                </a:moveTo>
                <a:lnTo>
                  <a:pt x="1272864" y="0"/>
                </a:lnTo>
                <a:lnTo>
                  <a:pt x="1272864" y="539231"/>
                </a:lnTo>
                <a:lnTo>
                  <a:pt x="0" y="53923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9" id="9"/>
          <p:cNvSpPr/>
          <p:nvPr/>
        </p:nvSpPr>
        <p:spPr>
          <a:xfrm flipH="false" flipV="false" rot="0">
            <a:off x="9669513" y="6730856"/>
            <a:ext cx="3059691" cy="3059691"/>
          </a:xfrm>
          <a:custGeom>
            <a:avLst/>
            <a:gdLst/>
            <a:ahLst/>
            <a:cxnLst/>
            <a:rect r="r" b="b" t="t" l="l"/>
            <a:pathLst>
              <a:path h="3059691" w="3059691">
                <a:moveTo>
                  <a:pt x="0" y="0"/>
                </a:moveTo>
                <a:lnTo>
                  <a:pt x="3059691" y="0"/>
                </a:lnTo>
                <a:lnTo>
                  <a:pt x="3059691" y="3059691"/>
                </a:lnTo>
                <a:lnTo>
                  <a:pt x="0" y="3059691"/>
                </a:lnTo>
                <a:lnTo>
                  <a:pt x="0" y="0"/>
                </a:lnTo>
                <a:close/>
              </a:path>
            </a:pathLst>
          </a:custGeom>
          <a:blipFill>
            <a:blip r:embed="rId7"/>
            <a:stretch>
              <a:fillRect l="0" t="0" r="0" b="0"/>
            </a:stretch>
          </a:blipFill>
        </p:spPr>
      </p:sp>
      <p:sp>
        <p:nvSpPr>
          <p:cNvPr name="Freeform 10" id="10"/>
          <p:cNvSpPr/>
          <p:nvPr/>
        </p:nvSpPr>
        <p:spPr>
          <a:xfrm flipH="false" flipV="false" rot="0">
            <a:off x="4628097" y="6500924"/>
            <a:ext cx="3102685" cy="3102685"/>
          </a:xfrm>
          <a:custGeom>
            <a:avLst/>
            <a:gdLst/>
            <a:ahLst/>
            <a:cxnLst/>
            <a:rect r="r" b="b" t="t" l="l"/>
            <a:pathLst>
              <a:path h="3102685" w="3102685">
                <a:moveTo>
                  <a:pt x="0" y="0"/>
                </a:moveTo>
                <a:lnTo>
                  <a:pt x="3102685" y="0"/>
                </a:lnTo>
                <a:lnTo>
                  <a:pt x="3102685" y="3102685"/>
                </a:lnTo>
                <a:lnTo>
                  <a:pt x="0" y="3102685"/>
                </a:lnTo>
                <a:lnTo>
                  <a:pt x="0" y="0"/>
                </a:lnTo>
                <a:close/>
              </a:path>
            </a:pathLst>
          </a:custGeom>
          <a:blipFill>
            <a:blip r:embed="rId8"/>
            <a:stretch>
              <a:fillRect l="0" t="0" r="0" b="0"/>
            </a:stretch>
          </a:blipFill>
        </p:spPr>
      </p:sp>
      <p:sp>
        <p:nvSpPr>
          <p:cNvPr name="Freeform 11" id="11"/>
          <p:cNvSpPr/>
          <p:nvPr/>
        </p:nvSpPr>
        <p:spPr>
          <a:xfrm flipH="false" flipV="false" rot="0">
            <a:off x="786467" y="3398239"/>
            <a:ext cx="3102685" cy="3102685"/>
          </a:xfrm>
          <a:custGeom>
            <a:avLst/>
            <a:gdLst/>
            <a:ahLst/>
            <a:cxnLst/>
            <a:rect r="r" b="b" t="t" l="l"/>
            <a:pathLst>
              <a:path h="3102685" w="3102685">
                <a:moveTo>
                  <a:pt x="0" y="0"/>
                </a:moveTo>
                <a:lnTo>
                  <a:pt x="3102685" y="0"/>
                </a:lnTo>
                <a:lnTo>
                  <a:pt x="3102685" y="3102685"/>
                </a:lnTo>
                <a:lnTo>
                  <a:pt x="0" y="3102685"/>
                </a:lnTo>
                <a:lnTo>
                  <a:pt x="0" y="0"/>
                </a:lnTo>
                <a:close/>
              </a:path>
            </a:pathLst>
          </a:custGeom>
          <a:blipFill>
            <a:blip r:embed="rId9"/>
            <a:stretch>
              <a:fillRect l="0" t="0" r="0" b="0"/>
            </a:stretch>
          </a:blipFill>
        </p:spPr>
      </p:sp>
      <p:sp>
        <p:nvSpPr>
          <p:cNvPr name="Freeform 12" id="12"/>
          <p:cNvSpPr/>
          <p:nvPr/>
        </p:nvSpPr>
        <p:spPr>
          <a:xfrm flipH="false" flipV="false" rot="0">
            <a:off x="6566828" y="2040815"/>
            <a:ext cx="3102685" cy="3102685"/>
          </a:xfrm>
          <a:custGeom>
            <a:avLst/>
            <a:gdLst/>
            <a:ahLst/>
            <a:cxnLst/>
            <a:rect r="r" b="b" t="t" l="l"/>
            <a:pathLst>
              <a:path h="3102685" w="3102685">
                <a:moveTo>
                  <a:pt x="0" y="0"/>
                </a:moveTo>
                <a:lnTo>
                  <a:pt x="3102685" y="0"/>
                </a:lnTo>
                <a:lnTo>
                  <a:pt x="3102685" y="3102685"/>
                </a:lnTo>
                <a:lnTo>
                  <a:pt x="0" y="3102685"/>
                </a:lnTo>
                <a:lnTo>
                  <a:pt x="0" y="0"/>
                </a:lnTo>
                <a:close/>
              </a:path>
            </a:pathLst>
          </a:custGeom>
          <a:blipFill>
            <a:blip r:embed="rId10"/>
            <a:stretch>
              <a:fillRect l="0" t="0" r="0" b="0"/>
            </a:stretch>
          </a:blipFill>
        </p:spPr>
      </p:sp>
      <p:sp>
        <p:nvSpPr>
          <p:cNvPr name="Freeform 13" id="13"/>
          <p:cNvSpPr/>
          <p:nvPr/>
        </p:nvSpPr>
        <p:spPr>
          <a:xfrm flipH="false" flipV="false" rot="0">
            <a:off x="12346038" y="3190021"/>
            <a:ext cx="3102685" cy="3102685"/>
          </a:xfrm>
          <a:custGeom>
            <a:avLst/>
            <a:gdLst/>
            <a:ahLst/>
            <a:cxnLst/>
            <a:rect r="r" b="b" t="t" l="l"/>
            <a:pathLst>
              <a:path h="3102685" w="3102685">
                <a:moveTo>
                  <a:pt x="0" y="0"/>
                </a:moveTo>
                <a:lnTo>
                  <a:pt x="3102685" y="0"/>
                </a:lnTo>
                <a:lnTo>
                  <a:pt x="3102685" y="3102685"/>
                </a:lnTo>
                <a:lnTo>
                  <a:pt x="0" y="3102685"/>
                </a:lnTo>
                <a:lnTo>
                  <a:pt x="0" y="0"/>
                </a:lnTo>
                <a:close/>
              </a:path>
            </a:pathLst>
          </a:custGeom>
          <a:blipFill>
            <a:blip r:embed="rId11"/>
            <a:stretch>
              <a:fillRect l="0" t="0" r="0" b="0"/>
            </a:stretch>
          </a:blipFill>
        </p:spPr>
      </p:sp>
      <p:sp>
        <p:nvSpPr>
          <p:cNvPr name="TextBox 14" id="14"/>
          <p:cNvSpPr txBox="true"/>
          <p:nvPr/>
        </p:nvSpPr>
        <p:spPr>
          <a:xfrm rot="0">
            <a:off x="335839" y="480695"/>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Bold"/>
                <a:ea typeface="Raleway Bold"/>
                <a:cs typeface="Raleway Bold"/>
                <a:sym typeface="Raleway Bold"/>
              </a:rPr>
              <a:t>Game</a:t>
            </a:r>
          </a:p>
        </p:txBody>
      </p:sp>
      <p:sp>
        <p:nvSpPr>
          <p:cNvPr name="TextBox 15" id="15"/>
          <p:cNvSpPr txBox="true"/>
          <p:nvPr/>
        </p:nvSpPr>
        <p:spPr>
          <a:xfrm rot="0">
            <a:off x="335839" y="2249217"/>
            <a:ext cx="17551579" cy="507017"/>
          </a:xfrm>
          <a:prstGeom prst="rect">
            <a:avLst/>
          </a:prstGeom>
        </p:spPr>
        <p:txBody>
          <a:bodyPr anchor="t" rtlCol="false" tIns="0" lIns="0" bIns="0" rIns="0">
            <a:spAutoFit/>
          </a:bodyPr>
          <a:lstStyle/>
          <a:p>
            <a:pPr algn="l">
              <a:lnSpc>
                <a:spcPts val="4079"/>
              </a:lnSpc>
            </a:pPr>
            <a:r>
              <a:rPr lang="en-US" sz="2913">
                <a:solidFill>
                  <a:srgbClr val="FFFFFA"/>
                </a:solidFill>
                <a:latin typeface="Raleway"/>
                <a:ea typeface="Raleway"/>
                <a:cs typeface="Raleway"/>
                <a:sym typeface="Raleway"/>
              </a:rPr>
              <a:t>Bubble Cards:</a:t>
            </a:r>
          </a:p>
        </p:txBody>
      </p:sp>
      <p:sp>
        <p:nvSpPr>
          <p:cNvPr name="TextBox 16" id="16"/>
          <p:cNvSpPr txBox="true"/>
          <p:nvPr/>
        </p:nvSpPr>
        <p:spPr>
          <a:xfrm rot="0">
            <a:off x="3254273" y="480695"/>
            <a:ext cx="2978332"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Assets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Freeform 2" id="2"/>
          <p:cNvSpPr/>
          <p:nvPr/>
        </p:nvSpPr>
        <p:spPr>
          <a:xfrm flipH="false" flipV="false" rot="0">
            <a:off x="6179439" y="-10904054"/>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sp>
        <p:nvSpPr>
          <p:cNvPr name="Freeform 3" id="3"/>
          <p:cNvSpPr/>
          <p:nvPr/>
        </p:nvSpPr>
        <p:spPr>
          <a:xfrm flipH="false" flipV="false" rot="0">
            <a:off x="-12661483" y="2951751"/>
            <a:ext cx="17956749" cy="18046984"/>
          </a:xfrm>
          <a:custGeom>
            <a:avLst/>
            <a:gdLst/>
            <a:ahLst/>
            <a:cxnLst/>
            <a:rect r="r" b="b" t="t" l="l"/>
            <a:pathLst>
              <a:path h="18046984" w="17956749">
                <a:moveTo>
                  <a:pt x="0" y="0"/>
                </a:moveTo>
                <a:lnTo>
                  <a:pt x="17956750" y="0"/>
                </a:lnTo>
                <a:lnTo>
                  <a:pt x="17956750" y="18046984"/>
                </a:lnTo>
                <a:lnTo>
                  <a:pt x="0" y="18046984"/>
                </a:lnTo>
                <a:lnTo>
                  <a:pt x="0" y="0"/>
                </a:lnTo>
                <a:close/>
              </a:path>
            </a:pathLst>
          </a:custGeom>
          <a:blipFill>
            <a:blip r:embed="rId2"/>
            <a:stretch>
              <a:fillRect l="0" t="0" r="0" b="0"/>
            </a:stretch>
          </a:blipFill>
        </p:spPr>
      </p:sp>
      <p:grpSp>
        <p:nvGrpSpPr>
          <p:cNvPr name="Group 4" id="4"/>
          <p:cNvGrpSpPr/>
          <p:nvPr/>
        </p:nvGrpSpPr>
        <p:grpSpPr>
          <a:xfrm rot="0">
            <a:off x="16872912" y="694774"/>
            <a:ext cx="667852" cy="667852"/>
            <a:chOff x="0" y="0"/>
            <a:chExt cx="812800" cy="812800"/>
          </a:xfrm>
        </p:grpSpPr>
        <p:sp>
          <p:nvSpPr>
            <p:cNvPr name="Freeform 5" id="5"/>
            <p:cNvSpPr/>
            <p:nvPr/>
          </p:nvSpPr>
          <p:spPr>
            <a:xfrm flipH="false" flipV="false" rot="0">
              <a:off x="0" y="0"/>
              <a:ext cx="812800" cy="812800"/>
            </a:xfrm>
            <a:custGeom>
              <a:avLst/>
              <a:gdLst/>
              <a:ahLst/>
              <a:cxnLst/>
              <a:rect r="r" b="b" t="t" l="l"/>
              <a:pathLst>
                <a:path h="812800" w="812800">
                  <a:moveTo>
                    <a:pt x="406400" y="0"/>
                  </a:moveTo>
                  <a:lnTo>
                    <a:pt x="485289" y="111986"/>
                  </a:lnTo>
                  <a:lnTo>
                    <a:pt x="609600" y="54447"/>
                  </a:lnTo>
                  <a:lnTo>
                    <a:pt x="621927" y="190873"/>
                  </a:lnTo>
                  <a:lnTo>
                    <a:pt x="758353" y="203200"/>
                  </a:lnTo>
                  <a:lnTo>
                    <a:pt x="700814" y="327511"/>
                  </a:lnTo>
                  <a:lnTo>
                    <a:pt x="812800" y="406400"/>
                  </a:lnTo>
                  <a:lnTo>
                    <a:pt x="700814" y="485289"/>
                  </a:lnTo>
                  <a:lnTo>
                    <a:pt x="758353" y="609600"/>
                  </a:lnTo>
                  <a:lnTo>
                    <a:pt x="621927" y="621927"/>
                  </a:lnTo>
                  <a:lnTo>
                    <a:pt x="609600" y="758353"/>
                  </a:lnTo>
                  <a:lnTo>
                    <a:pt x="485289" y="700814"/>
                  </a:lnTo>
                  <a:lnTo>
                    <a:pt x="406400" y="812800"/>
                  </a:lnTo>
                  <a:lnTo>
                    <a:pt x="327511" y="700814"/>
                  </a:lnTo>
                  <a:lnTo>
                    <a:pt x="203200" y="758353"/>
                  </a:lnTo>
                  <a:lnTo>
                    <a:pt x="190873" y="621927"/>
                  </a:lnTo>
                  <a:lnTo>
                    <a:pt x="54447" y="609600"/>
                  </a:lnTo>
                  <a:lnTo>
                    <a:pt x="111986" y="485289"/>
                  </a:lnTo>
                  <a:lnTo>
                    <a:pt x="0" y="406400"/>
                  </a:lnTo>
                  <a:lnTo>
                    <a:pt x="111986" y="327511"/>
                  </a:lnTo>
                  <a:lnTo>
                    <a:pt x="54447" y="203200"/>
                  </a:lnTo>
                  <a:lnTo>
                    <a:pt x="190873" y="190873"/>
                  </a:lnTo>
                  <a:lnTo>
                    <a:pt x="203200" y="54447"/>
                  </a:lnTo>
                  <a:lnTo>
                    <a:pt x="327511" y="111986"/>
                  </a:lnTo>
                  <a:lnTo>
                    <a:pt x="406400" y="0"/>
                  </a:lnTo>
                  <a:close/>
                </a:path>
              </a:pathLst>
            </a:custGeom>
            <a:solidFill>
              <a:srgbClr val="F2F1EB"/>
            </a:solidFill>
          </p:spPr>
        </p:sp>
        <p:sp>
          <p:nvSpPr>
            <p:cNvPr name="TextBox 6" id="6"/>
            <p:cNvSpPr txBox="true"/>
            <p:nvPr/>
          </p:nvSpPr>
          <p:spPr>
            <a:xfrm>
              <a:off x="127000" y="155575"/>
              <a:ext cx="558800" cy="530225"/>
            </a:xfrm>
            <a:prstGeom prst="rect">
              <a:avLst/>
            </a:prstGeom>
          </p:spPr>
          <p:txBody>
            <a:bodyPr anchor="ctr" rtlCol="false" tIns="50800" lIns="50800" bIns="50800" rIns="50800"/>
            <a:lstStyle/>
            <a:p>
              <a:pPr algn="ctr">
                <a:lnSpc>
                  <a:spcPts val="2661"/>
                </a:lnSpc>
              </a:pPr>
            </a:p>
          </p:txBody>
        </p:sp>
      </p:grpSp>
      <p:sp>
        <p:nvSpPr>
          <p:cNvPr name="Freeform 7" id="7"/>
          <p:cNvSpPr/>
          <p:nvPr/>
        </p:nvSpPr>
        <p:spPr>
          <a:xfrm flipH="true" flipV="false" rot="0">
            <a:off x="16998830" y="8999755"/>
            <a:ext cx="416017" cy="418299"/>
          </a:xfrm>
          <a:custGeom>
            <a:avLst/>
            <a:gdLst/>
            <a:ahLst/>
            <a:cxnLst/>
            <a:rect r="r" b="b" t="t" l="l"/>
            <a:pathLst>
              <a:path h="418299" w="416017">
                <a:moveTo>
                  <a:pt x="416017" y="0"/>
                </a:moveTo>
                <a:lnTo>
                  <a:pt x="0" y="0"/>
                </a:lnTo>
                <a:lnTo>
                  <a:pt x="0" y="418299"/>
                </a:lnTo>
                <a:lnTo>
                  <a:pt x="416017" y="418299"/>
                </a:lnTo>
                <a:lnTo>
                  <a:pt x="41601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1943649">
            <a:off x="8676746" y="482242"/>
            <a:ext cx="1272863" cy="539231"/>
          </a:xfrm>
          <a:custGeom>
            <a:avLst/>
            <a:gdLst/>
            <a:ahLst/>
            <a:cxnLst/>
            <a:rect r="r" b="b" t="t" l="l"/>
            <a:pathLst>
              <a:path h="539231" w="1272863">
                <a:moveTo>
                  <a:pt x="0" y="0"/>
                </a:moveTo>
                <a:lnTo>
                  <a:pt x="1272864" y="0"/>
                </a:lnTo>
                <a:lnTo>
                  <a:pt x="1272864" y="539231"/>
                </a:lnTo>
                <a:lnTo>
                  <a:pt x="0" y="53923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9" id="9"/>
          <p:cNvSpPr/>
          <p:nvPr/>
        </p:nvSpPr>
        <p:spPr>
          <a:xfrm flipH="false" flipV="false" rot="0">
            <a:off x="7939865" y="7142930"/>
            <a:ext cx="2746625" cy="2746625"/>
          </a:xfrm>
          <a:custGeom>
            <a:avLst/>
            <a:gdLst/>
            <a:ahLst/>
            <a:cxnLst/>
            <a:rect r="r" b="b" t="t" l="l"/>
            <a:pathLst>
              <a:path h="2746625" w="2746625">
                <a:moveTo>
                  <a:pt x="0" y="0"/>
                </a:moveTo>
                <a:lnTo>
                  <a:pt x="2746625" y="0"/>
                </a:lnTo>
                <a:lnTo>
                  <a:pt x="2746625" y="2746625"/>
                </a:lnTo>
                <a:lnTo>
                  <a:pt x="0" y="2746625"/>
                </a:lnTo>
                <a:lnTo>
                  <a:pt x="0" y="0"/>
                </a:lnTo>
                <a:close/>
              </a:path>
            </a:pathLst>
          </a:custGeom>
          <a:blipFill>
            <a:blip r:embed="rId7"/>
            <a:stretch>
              <a:fillRect l="0" t="0" r="0" b="0"/>
            </a:stretch>
          </a:blipFill>
        </p:spPr>
      </p:sp>
      <p:sp>
        <p:nvSpPr>
          <p:cNvPr name="Freeform 10" id="10"/>
          <p:cNvSpPr/>
          <p:nvPr/>
        </p:nvSpPr>
        <p:spPr>
          <a:xfrm flipH="false" flipV="false" rot="0">
            <a:off x="13677340" y="6253130"/>
            <a:ext cx="2746625" cy="2746625"/>
          </a:xfrm>
          <a:custGeom>
            <a:avLst/>
            <a:gdLst/>
            <a:ahLst/>
            <a:cxnLst/>
            <a:rect r="r" b="b" t="t" l="l"/>
            <a:pathLst>
              <a:path h="2746625" w="2746625">
                <a:moveTo>
                  <a:pt x="0" y="0"/>
                </a:moveTo>
                <a:lnTo>
                  <a:pt x="2746625" y="0"/>
                </a:lnTo>
                <a:lnTo>
                  <a:pt x="2746625" y="2746625"/>
                </a:lnTo>
                <a:lnTo>
                  <a:pt x="0" y="2746625"/>
                </a:lnTo>
                <a:lnTo>
                  <a:pt x="0" y="0"/>
                </a:lnTo>
                <a:close/>
              </a:path>
            </a:pathLst>
          </a:custGeom>
          <a:blipFill>
            <a:blip r:embed="rId8"/>
            <a:stretch>
              <a:fillRect l="0" t="0" r="0" b="0"/>
            </a:stretch>
          </a:blipFill>
        </p:spPr>
      </p:sp>
      <p:sp>
        <p:nvSpPr>
          <p:cNvPr name="Freeform 11" id="11"/>
          <p:cNvSpPr/>
          <p:nvPr/>
        </p:nvSpPr>
        <p:spPr>
          <a:xfrm flipH="false" flipV="false" rot="0">
            <a:off x="2202289" y="5769618"/>
            <a:ext cx="2746625" cy="2746625"/>
          </a:xfrm>
          <a:custGeom>
            <a:avLst/>
            <a:gdLst/>
            <a:ahLst/>
            <a:cxnLst/>
            <a:rect r="r" b="b" t="t" l="l"/>
            <a:pathLst>
              <a:path h="2746625" w="2746625">
                <a:moveTo>
                  <a:pt x="0" y="0"/>
                </a:moveTo>
                <a:lnTo>
                  <a:pt x="2746625" y="0"/>
                </a:lnTo>
                <a:lnTo>
                  <a:pt x="2746625" y="2746624"/>
                </a:lnTo>
                <a:lnTo>
                  <a:pt x="0" y="2746624"/>
                </a:lnTo>
                <a:lnTo>
                  <a:pt x="0" y="0"/>
                </a:lnTo>
                <a:close/>
              </a:path>
            </a:pathLst>
          </a:custGeom>
          <a:blipFill>
            <a:blip r:embed="rId9"/>
            <a:stretch>
              <a:fillRect l="0" t="0" r="0" b="0"/>
            </a:stretch>
          </a:blipFill>
        </p:spPr>
      </p:sp>
      <p:sp>
        <p:nvSpPr>
          <p:cNvPr name="Freeform 12" id="12"/>
          <p:cNvSpPr/>
          <p:nvPr/>
        </p:nvSpPr>
        <p:spPr>
          <a:xfrm flipH="false" flipV="false" rot="0">
            <a:off x="9995014" y="2951751"/>
            <a:ext cx="2746625" cy="2746625"/>
          </a:xfrm>
          <a:custGeom>
            <a:avLst/>
            <a:gdLst/>
            <a:ahLst/>
            <a:cxnLst/>
            <a:rect r="r" b="b" t="t" l="l"/>
            <a:pathLst>
              <a:path h="2746625" w="2746625">
                <a:moveTo>
                  <a:pt x="0" y="0"/>
                </a:moveTo>
                <a:lnTo>
                  <a:pt x="2746624" y="0"/>
                </a:lnTo>
                <a:lnTo>
                  <a:pt x="2746624" y="2746624"/>
                </a:lnTo>
                <a:lnTo>
                  <a:pt x="0" y="2746624"/>
                </a:lnTo>
                <a:lnTo>
                  <a:pt x="0" y="0"/>
                </a:lnTo>
                <a:close/>
              </a:path>
            </a:pathLst>
          </a:custGeom>
          <a:blipFill>
            <a:blip r:embed="rId10"/>
            <a:stretch>
              <a:fillRect l="0" t="0" r="0" b="0"/>
            </a:stretch>
          </a:blipFill>
        </p:spPr>
      </p:sp>
      <p:sp>
        <p:nvSpPr>
          <p:cNvPr name="Freeform 13" id="13"/>
          <p:cNvSpPr/>
          <p:nvPr/>
        </p:nvSpPr>
        <p:spPr>
          <a:xfrm flipH="false" flipV="false" rot="0">
            <a:off x="5193241" y="2536063"/>
            <a:ext cx="2746625" cy="2746625"/>
          </a:xfrm>
          <a:custGeom>
            <a:avLst/>
            <a:gdLst/>
            <a:ahLst/>
            <a:cxnLst/>
            <a:rect r="r" b="b" t="t" l="l"/>
            <a:pathLst>
              <a:path h="2746625" w="2746625">
                <a:moveTo>
                  <a:pt x="0" y="0"/>
                </a:moveTo>
                <a:lnTo>
                  <a:pt x="2746624" y="0"/>
                </a:lnTo>
                <a:lnTo>
                  <a:pt x="2746624" y="2746624"/>
                </a:lnTo>
                <a:lnTo>
                  <a:pt x="0" y="2746624"/>
                </a:lnTo>
                <a:lnTo>
                  <a:pt x="0" y="0"/>
                </a:lnTo>
                <a:close/>
              </a:path>
            </a:pathLst>
          </a:custGeom>
          <a:blipFill>
            <a:blip r:embed="rId11"/>
            <a:stretch>
              <a:fillRect l="0" t="0" r="0" b="0"/>
            </a:stretch>
          </a:blipFill>
        </p:spPr>
      </p:sp>
      <p:sp>
        <p:nvSpPr>
          <p:cNvPr name="TextBox 14" id="14"/>
          <p:cNvSpPr txBox="true"/>
          <p:nvPr/>
        </p:nvSpPr>
        <p:spPr>
          <a:xfrm rot="0">
            <a:off x="335839" y="480695"/>
            <a:ext cx="4959427" cy="1032467"/>
          </a:xfrm>
          <a:prstGeom prst="rect">
            <a:avLst/>
          </a:prstGeom>
        </p:spPr>
        <p:txBody>
          <a:bodyPr anchor="t" rtlCol="false" tIns="0" lIns="0" bIns="0" rIns="0">
            <a:spAutoFit/>
          </a:bodyPr>
          <a:lstStyle/>
          <a:p>
            <a:pPr algn="l">
              <a:lnSpc>
                <a:spcPts val="7774"/>
              </a:lnSpc>
              <a:spcBef>
                <a:spcPct val="0"/>
              </a:spcBef>
            </a:pPr>
            <a:r>
              <a:rPr lang="en-US" b="true" sz="7475">
                <a:solidFill>
                  <a:srgbClr val="FFFFFF"/>
                </a:solidFill>
                <a:latin typeface="Raleway Bold"/>
                <a:ea typeface="Raleway Bold"/>
                <a:cs typeface="Raleway Bold"/>
                <a:sym typeface="Raleway Bold"/>
              </a:rPr>
              <a:t>Game</a:t>
            </a:r>
          </a:p>
        </p:txBody>
      </p:sp>
      <p:sp>
        <p:nvSpPr>
          <p:cNvPr name="TextBox 15" id="15"/>
          <p:cNvSpPr txBox="true"/>
          <p:nvPr/>
        </p:nvSpPr>
        <p:spPr>
          <a:xfrm rot="0">
            <a:off x="335839" y="2249217"/>
            <a:ext cx="17551579" cy="507017"/>
          </a:xfrm>
          <a:prstGeom prst="rect">
            <a:avLst/>
          </a:prstGeom>
        </p:spPr>
        <p:txBody>
          <a:bodyPr anchor="t" rtlCol="false" tIns="0" lIns="0" bIns="0" rIns="0">
            <a:spAutoFit/>
          </a:bodyPr>
          <a:lstStyle/>
          <a:p>
            <a:pPr algn="l">
              <a:lnSpc>
                <a:spcPts val="4079"/>
              </a:lnSpc>
            </a:pPr>
            <a:r>
              <a:rPr lang="en-US" sz="2913">
                <a:solidFill>
                  <a:srgbClr val="FFFFFA"/>
                </a:solidFill>
                <a:latin typeface="Raleway"/>
                <a:ea typeface="Raleway"/>
                <a:cs typeface="Raleway"/>
                <a:sym typeface="Raleway"/>
              </a:rPr>
              <a:t>Special Cards</a:t>
            </a:r>
          </a:p>
        </p:txBody>
      </p:sp>
      <p:sp>
        <p:nvSpPr>
          <p:cNvPr name="TextBox 16" id="16"/>
          <p:cNvSpPr txBox="true"/>
          <p:nvPr/>
        </p:nvSpPr>
        <p:spPr>
          <a:xfrm rot="0">
            <a:off x="3254273" y="480695"/>
            <a:ext cx="2978332" cy="1032467"/>
          </a:xfrm>
          <a:prstGeom prst="rect">
            <a:avLst/>
          </a:prstGeom>
        </p:spPr>
        <p:txBody>
          <a:bodyPr anchor="t" rtlCol="false" tIns="0" lIns="0" bIns="0" rIns="0">
            <a:spAutoFit/>
          </a:bodyPr>
          <a:lstStyle/>
          <a:p>
            <a:pPr algn="l">
              <a:lnSpc>
                <a:spcPts val="7774"/>
              </a:lnSpc>
              <a:spcBef>
                <a:spcPct val="0"/>
              </a:spcBef>
            </a:pPr>
            <a:r>
              <a:rPr lang="en-US" b="true" sz="7475">
                <a:solidFill>
                  <a:srgbClr val="C6269E"/>
                </a:solidFill>
                <a:latin typeface="Raleway Bold"/>
                <a:ea typeface="Raleway Bold"/>
                <a:cs typeface="Raleway Bold"/>
                <a:sym typeface="Raleway Bold"/>
              </a:rPr>
              <a:t>Assets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DAGdLfsigVk</dc:identifier>
  <dcterms:modified xsi:type="dcterms:W3CDTF">2011-08-01T06:04:30Z</dcterms:modified>
  <cp:revision>1</cp:revision>
  <dc:title>Purple Black Modern Marketing Plan Presentation</dc:title>
</cp:coreProperties>
</file>